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5" r:id="rId3"/>
    <p:sldId id="257" r:id="rId4"/>
    <p:sldId id="262" r:id="rId5"/>
    <p:sldId id="260" r:id="rId6"/>
    <p:sldId id="263" r:id="rId7"/>
    <p:sldId id="271" r:id="rId8"/>
    <p:sldId id="273" r:id="rId9"/>
    <p:sldId id="266" r:id="rId10"/>
    <p:sldId id="274" r:id="rId11"/>
    <p:sldId id="275" r:id="rId12"/>
    <p:sldId id="261" r:id="rId13"/>
    <p:sldId id="268" r:id="rId14"/>
    <p:sldId id="259" r:id="rId15"/>
    <p:sldId id="258" r:id="rId16"/>
    <p:sldId id="264" r:id="rId17"/>
    <p:sldId id="267" r:id="rId1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FF65"/>
    <a:srgbClr val="E0FFB7"/>
    <a:srgbClr val="F2FFE1"/>
    <a:srgbClr val="DEFFB3"/>
    <a:srgbClr val="C0A4C0"/>
    <a:srgbClr val="9E72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65509" autoAdjust="0"/>
  </p:normalViewPr>
  <p:slideViewPr>
    <p:cSldViewPr snapToGrid="0">
      <p:cViewPr varScale="1">
        <p:scale>
          <a:sx n="76" d="100"/>
          <a:sy n="76" d="100"/>
        </p:scale>
        <p:origin x="16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92B529-302E-48E4-B25A-13E73B6211F5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1E522AE5-9DB1-4B2C-B55E-99F4FACDB8DC}">
      <dgm:prSet phldrT="[Text]"/>
      <dgm:spPr/>
      <dgm:t>
        <a:bodyPr/>
        <a:lstStyle/>
        <a:p>
          <a:r>
            <a:rPr lang="de-DE" dirty="0" err="1"/>
            <a:t>Document</a:t>
          </a:r>
          <a:endParaRPr lang="en-US" dirty="0"/>
        </a:p>
      </dgm:t>
    </dgm:pt>
    <dgm:pt modelId="{EE73FF8F-43C8-4122-9B2C-7B42F0535C2B}" type="parTrans" cxnId="{132D96D0-5102-448F-8199-DB334D68325F}">
      <dgm:prSet/>
      <dgm:spPr/>
      <dgm:t>
        <a:bodyPr/>
        <a:lstStyle/>
        <a:p>
          <a:endParaRPr lang="en-US"/>
        </a:p>
      </dgm:t>
    </dgm:pt>
    <dgm:pt modelId="{DDE7DEB1-8E7D-4766-AF04-BECE4BBF0607}" type="sibTrans" cxnId="{132D96D0-5102-448F-8199-DB334D68325F}">
      <dgm:prSet/>
      <dgm:spPr/>
      <dgm:t>
        <a:bodyPr/>
        <a:lstStyle/>
        <a:p>
          <a:endParaRPr lang="en-US"/>
        </a:p>
      </dgm:t>
    </dgm:pt>
    <dgm:pt modelId="{0E778A07-7A43-4CF6-89D2-5BF09966038F}">
      <dgm:prSet phldrT="[Text]"/>
      <dgm:spPr/>
      <dgm:t>
        <a:bodyPr/>
        <a:lstStyle/>
        <a:p>
          <a:r>
            <a:rPr lang="de-DE" dirty="0"/>
            <a:t>Field</a:t>
          </a:r>
          <a:endParaRPr lang="en-US" dirty="0"/>
        </a:p>
      </dgm:t>
    </dgm:pt>
    <dgm:pt modelId="{C0B4B2E4-7AE5-4A07-9418-A8E96ADF179D}" type="parTrans" cxnId="{7E26E2AB-E058-4381-BD7A-AE98699DE360}">
      <dgm:prSet/>
      <dgm:spPr/>
      <dgm:t>
        <a:bodyPr/>
        <a:lstStyle/>
        <a:p>
          <a:endParaRPr lang="en-US"/>
        </a:p>
      </dgm:t>
    </dgm:pt>
    <dgm:pt modelId="{259910C1-DEB0-4111-B45E-4F577F3AA6E0}" type="sibTrans" cxnId="{7E26E2AB-E058-4381-BD7A-AE98699DE360}">
      <dgm:prSet/>
      <dgm:spPr/>
      <dgm:t>
        <a:bodyPr/>
        <a:lstStyle/>
        <a:p>
          <a:endParaRPr lang="en-US"/>
        </a:p>
      </dgm:t>
    </dgm:pt>
    <dgm:pt modelId="{67086E27-B2D6-4D0A-A297-162BB0B17CCC}" type="pres">
      <dgm:prSet presAssocID="{C192B529-302E-48E4-B25A-13E73B6211F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48B3A06-DDDA-419F-8198-A9B20A2BF0A0}" type="pres">
      <dgm:prSet presAssocID="{1E522AE5-9DB1-4B2C-B55E-99F4FACDB8DC}" presName="hierRoot1" presStyleCnt="0">
        <dgm:presLayoutVars>
          <dgm:hierBranch val="init"/>
        </dgm:presLayoutVars>
      </dgm:prSet>
      <dgm:spPr/>
    </dgm:pt>
    <dgm:pt modelId="{E4EBE1E6-3068-41AE-8703-5B2BE910229F}" type="pres">
      <dgm:prSet presAssocID="{1E522AE5-9DB1-4B2C-B55E-99F4FACDB8DC}" presName="rootComposite1" presStyleCnt="0"/>
      <dgm:spPr/>
    </dgm:pt>
    <dgm:pt modelId="{26567124-74EE-4B67-96FC-DCD12AF238E9}" type="pres">
      <dgm:prSet presAssocID="{1E522AE5-9DB1-4B2C-B55E-99F4FACDB8DC}" presName="rootText1" presStyleLbl="node0" presStyleIdx="0" presStyleCnt="1">
        <dgm:presLayoutVars>
          <dgm:chPref val="3"/>
        </dgm:presLayoutVars>
      </dgm:prSet>
      <dgm:spPr/>
    </dgm:pt>
    <dgm:pt modelId="{222DD797-0A06-4D86-B5C2-3803CE0A3C03}" type="pres">
      <dgm:prSet presAssocID="{1E522AE5-9DB1-4B2C-B55E-99F4FACDB8DC}" presName="rootConnector1" presStyleLbl="node1" presStyleIdx="0" presStyleCnt="0"/>
      <dgm:spPr/>
    </dgm:pt>
    <dgm:pt modelId="{5F636EC6-A535-480E-B619-7AA9CA2B27B2}" type="pres">
      <dgm:prSet presAssocID="{1E522AE5-9DB1-4B2C-B55E-99F4FACDB8DC}" presName="hierChild2" presStyleCnt="0"/>
      <dgm:spPr/>
    </dgm:pt>
    <dgm:pt modelId="{F3F4000B-2780-4CF9-9350-2DD32BA0D94D}" type="pres">
      <dgm:prSet presAssocID="{C0B4B2E4-7AE5-4A07-9418-A8E96ADF179D}" presName="Name37" presStyleLbl="parChTrans1D2" presStyleIdx="0" presStyleCnt="1"/>
      <dgm:spPr/>
    </dgm:pt>
    <dgm:pt modelId="{1F55FE9C-B930-46E7-9010-8A38901DFDEC}" type="pres">
      <dgm:prSet presAssocID="{0E778A07-7A43-4CF6-89D2-5BF09966038F}" presName="hierRoot2" presStyleCnt="0">
        <dgm:presLayoutVars>
          <dgm:hierBranch val="init"/>
        </dgm:presLayoutVars>
      </dgm:prSet>
      <dgm:spPr/>
    </dgm:pt>
    <dgm:pt modelId="{B285A7A3-E9F7-4890-AF37-593E9229AD29}" type="pres">
      <dgm:prSet presAssocID="{0E778A07-7A43-4CF6-89D2-5BF09966038F}" presName="rootComposite" presStyleCnt="0"/>
      <dgm:spPr/>
    </dgm:pt>
    <dgm:pt modelId="{F480A6C2-63D7-4450-86AB-4D2D66272C37}" type="pres">
      <dgm:prSet presAssocID="{0E778A07-7A43-4CF6-89D2-5BF09966038F}" presName="rootText" presStyleLbl="node2" presStyleIdx="0" presStyleCnt="1" custLinFactNeighborY="1872">
        <dgm:presLayoutVars>
          <dgm:chPref val="3"/>
        </dgm:presLayoutVars>
      </dgm:prSet>
      <dgm:spPr/>
    </dgm:pt>
    <dgm:pt modelId="{0CFD475B-94DD-49B2-8C31-0E336FAAC095}" type="pres">
      <dgm:prSet presAssocID="{0E778A07-7A43-4CF6-89D2-5BF09966038F}" presName="rootConnector" presStyleLbl="node2" presStyleIdx="0" presStyleCnt="1"/>
      <dgm:spPr/>
    </dgm:pt>
    <dgm:pt modelId="{C8EDBD38-21F3-45EA-B7CA-C4F99C3479AD}" type="pres">
      <dgm:prSet presAssocID="{0E778A07-7A43-4CF6-89D2-5BF09966038F}" presName="hierChild4" presStyleCnt="0"/>
      <dgm:spPr/>
    </dgm:pt>
    <dgm:pt modelId="{E7C76F96-9C75-4B09-BC00-F5624973F15A}" type="pres">
      <dgm:prSet presAssocID="{0E778A07-7A43-4CF6-89D2-5BF09966038F}" presName="hierChild5" presStyleCnt="0"/>
      <dgm:spPr/>
    </dgm:pt>
    <dgm:pt modelId="{092D4A5B-1BF3-4CAB-8CC0-721622B7F342}" type="pres">
      <dgm:prSet presAssocID="{1E522AE5-9DB1-4B2C-B55E-99F4FACDB8DC}" presName="hierChild3" presStyleCnt="0"/>
      <dgm:spPr/>
    </dgm:pt>
  </dgm:ptLst>
  <dgm:cxnLst>
    <dgm:cxn modelId="{CC0D600A-85E0-45A4-AE28-200FE567994A}" type="presOf" srcId="{1E522AE5-9DB1-4B2C-B55E-99F4FACDB8DC}" destId="{222DD797-0A06-4D86-B5C2-3803CE0A3C03}" srcOrd="1" destOrd="0" presId="urn:microsoft.com/office/officeart/2005/8/layout/orgChart1"/>
    <dgm:cxn modelId="{4824C10A-D714-44BA-85B5-898D70E64F5D}" type="presOf" srcId="{0E778A07-7A43-4CF6-89D2-5BF09966038F}" destId="{F480A6C2-63D7-4450-86AB-4D2D66272C37}" srcOrd="0" destOrd="0" presId="urn:microsoft.com/office/officeart/2005/8/layout/orgChart1"/>
    <dgm:cxn modelId="{71033918-3B2B-435F-9946-ED17D8051A87}" type="presOf" srcId="{1E522AE5-9DB1-4B2C-B55E-99F4FACDB8DC}" destId="{26567124-74EE-4B67-96FC-DCD12AF238E9}" srcOrd="0" destOrd="0" presId="urn:microsoft.com/office/officeart/2005/8/layout/orgChart1"/>
    <dgm:cxn modelId="{7E26E2AB-E058-4381-BD7A-AE98699DE360}" srcId="{1E522AE5-9DB1-4B2C-B55E-99F4FACDB8DC}" destId="{0E778A07-7A43-4CF6-89D2-5BF09966038F}" srcOrd="0" destOrd="0" parTransId="{C0B4B2E4-7AE5-4A07-9418-A8E96ADF179D}" sibTransId="{259910C1-DEB0-4111-B45E-4F577F3AA6E0}"/>
    <dgm:cxn modelId="{E442F2CA-2A7F-44A2-A146-9CE51255DF01}" type="presOf" srcId="{C0B4B2E4-7AE5-4A07-9418-A8E96ADF179D}" destId="{F3F4000B-2780-4CF9-9350-2DD32BA0D94D}" srcOrd="0" destOrd="0" presId="urn:microsoft.com/office/officeart/2005/8/layout/orgChart1"/>
    <dgm:cxn modelId="{132D96D0-5102-448F-8199-DB334D68325F}" srcId="{C192B529-302E-48E4-B25A-13E73B6211F5}" destId="{1E522AE5-9DB1-4B2C-B55E-99F4FACDB8DC}" srcOrd="0" destOrd="0" parTransId="{EE73FF8F-43C8-4122-9B2C-7B42F0535C2B}" sibTransId="{DDE7DEB1-8E7D-4766-AF04-BECE4BBF0607}"/>
    <dgm:cxn modelId="{B4973FD9-9630-4433-B1A7-C667A2492F7C}" type="presOf" srcId="{C192B529-302E-48E4-B25A-13E73B6211F5}" destId="{67086E27-B2D6-4D0A-A297-162BB0B17CCC}" srcOrd="0" destOrd="0" presId="urn:microsoft.com/office/officeart/2005/8/layout/orgChart1"/>
    <dgm:cxn modelId="{E66663F6-A7D9-4F2D-A952-D6253461267B}" type="presOf" srcId="{0E778A07-7A43-4CF6-89D2-5BF09966038F}" destId="{0CFD475B-94DD-49B2-8C31-0E336FAAC095}" srcOrd="1" destOrd="0" presId="urn:microsoft.com/office/officeart/2005/8/layout/orgChart1"/>
    <dgm:cxn modelId="{5F5618C8-D676-4A99-B6D2-BC6C7ADEA324}" type="presParOf" srcId="{67086E27-B2D6-4D0A-A297-162BB0B17CCC}" destId="{548B3A06-DDDA-419F-8198-A9B20A2BF0A0}" srcOrd="0" destOrd="0" presId="urn:microsoft.com/office/officeart/2005/8/layout/orgChart1"/>
    <dgm:cxn modelId="{4973BD1F-1D7E-43B3-8E49-445D17322E9E}" type="presParOf" srcId="{548B3A06-DDDA-419F-8198-A9B20A2BF0A0}" destId="{E4EBE1E6-3068-41AE-8703-5B2BE910229F}" srcOrd="0" destOrd="0" presId="urn:microsoft.com/office/officeart/2005/8/layout/orgChart1"/>
    <dgm:cxn modelId="{5B6E7B63-A392-4FD2-AB2C-566ABE4816A6}" type="presParOf" srcId="{E4EBE1E6-3068-41AE-8703-5B2BE910229F}" destId="{26567124-74EE-4B67-96FC-DCD12AF238E9}" srcOrd="0" destOrd="0" presId="urn:microsoft.com/office/officeart/2005/8/layout/orgChart1"/>
    <dgm:cxn modelId="{C9657513-F38D-4E41-A5E2-81F00ACEFA3A}" type="presParOf" srcId="{E4EBE1E6-3068-41AE-8703-5B2BE910229F}" destId="{222DD797-0A06-4D86-B5C2-3803CE0A3C03}" srcOrd="1" destOrd="0" presId="urn:microsoft.com/office/officeart/2005/8/layout/orgChart1"/>
    <dgm:cxn modelId="{89D48279-2C8C-4755-BC03-BAD3A0947035}" type="presParOf" srcId="{548B3A06-DDDA-419F-8198-A9B20A2BF0A0}" destId="{5F636EC6-A535-480E-B619-7AA9CA2B27B2}" srcOrd="1" destOrd="0" presId="urn:microsoft.com/office/officeart/2005/8/layout/orgChart1"/>
    <dgm:cxn modelId="{AB75DFD2-CC31-4439-A00C-64130D038B03}" type="presParOf" srcId="{5F636EC6-A535-480E-B619-7AA9CA2B27B2}" destId="{F3F4000B-2780-4CF9-9350-2DD32BA0D94D}" srcOrd="0" destOrd="0" presId="urn:microsoft.com/office/officeart/2005/8/layout/orgChart1"/>
    <dgm:cxn modelId="{84886E42-4807-4BAF-86AE-FD7593FA4851}" type="presParOf" srcId="{5F636EC6-A535-480E-B619-7AA9CA2B27B2}" destId="{1F55FE9C-B930-46E7-9010-8A38901DFDEC}" srcOrd="1" destOrd="0" presId="urn:microsoft.com/office/officeart/2005/8/layout/orgChart1"/>
    <dgm:cxn modelId="{D68970B8-4173-4AC2-9BDE-BDC595624F35}" type="presParOf" srcId="{1F55FE9C-B930-46E7-9010-8A38901DFDEC}" destId="{B285A7A3-E9F7-4890-AF37-593E9229AD29}" srcOrd="0" destOrd="0" presId="urn:microsoft.com/office/officeart/2005/8/layout/orgChart1"/>
    <dgm:cxn modelId="{0122C158-5D3A-4041-9D69-89543DE692BB}" type="presParOf" srcId="{B285A7A3-E9F7-4890-AF37-593E9229AD29}" destId="{F480A6C2-63D7-4450-86AB-4D2D66272C37}" srcOrd="0" destOrd="0" presId="urn:microsoft.com/office/officeart/2005/8/layout/orgChart1"/>
    <dgm:cxn modelId="{7977EA8F-F0FB-4007-82F5-5B5D42CF1F3F}" type="presParOf" srcId="{B285A7A3-E9F7-4890-AF37-593E9229AD29}" destId="{0CFD475B-94DD-49B2-8C31-0E336FAAC095}" srcOrd="1" destOrd="0" presId="urn:microsoft.com/office/officeart/2005/8/layout/orgChart1"/>
    <dgm:cxn modelId="{4428476C-F499-428C-835D-6BEBA58F4176}" type="presParOf" srcId="{1F55FE9C-B930-46E7-9010-8A38901DFDEC}" destId="{C8EDBD38-21F3-45EA-B7CA-C4F99C3479AD}" srcOrd="1" destOrd="0" presId="urn:microsoft.com/office/officeart/2005/8/layout/orgChart1"/>
    <dgm:cxn modelId="{C8DF1FE3-FB3D-46C6-A352-ED2F7568C0C7}" type="presParOf" srcId="{1F55FE9C-B930-46E7-9010-8A38901DFDEC}" destId="{E7C76F96-9C75-4B09-BC00-F5624973F15A}" srcOrd="2" destOrd="0" presId="urn:microsoft.com/office/officeart/2005/8/layout/orgChart1"/>
    <dgm:cxn modelId="{0ACA826D-E50B-4A60-8EAA-55F422DCFEBC}" type="presParOf" srcId="{548B3A06-DDDA-419F-8198-A9B20A2BF0A0}" destId="{092D4A5B-1BF3-4CAB-8CC0-721622B7F34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4000B-2780-4CF9-9350-2DD32BA0D94D}">
      <dsp:nvSpPr>
        <dsp:cNvPr id="0" name=""/>
        <dsp:cNvSpPr/>
      </dsp:nvSpPr>
      <dsp:spPr>
        <a:xfrm>
          <a:off x="1435465" y="1040877"/>
          <a:ext cx="91440" cy="4378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788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67124-74EE-4B67-96FC-DCD12AF238E9}">
      <dsp:nvSpPr>
        <dsp:cNvPr id="0" name=""/>
        <dsp:cNvSpPr/>
      </dsp:nvSpPr>
      <dsp:spPr>
        <a:xfrm>
          <a:off x="441534" y="1227"/>
          <a:ext cx="2079300" cy="10396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700" kern="1200" dirty="0" err="1"/>
            <a:t>Document</a:t>
          </a:r>
          <a:endParaRPr lang="en-US" sz="3700" kern="1200" dirty="0"/>
        </a:p>
      </dsp:txBody>
      <dsp:txXfrm>
        <a:off x="441534" y="1227"/>
        <a:ext cx="2079300" cy="1039650"/>
      </dsp:txXfrm>
    </dsp:sp>
    <dsp:sp modelId="{F480A6C2-63D7-4450-86AB-4D2D66272C37}">
      <dsp:nvSpPr>
        <dsp:cNvPr id="0" name=""/>
        <dsp:cNvSpPr/>
      </dsp:nvSpPr>
      <dsp:spPr>
        <a:xfrm>
          <a:off x="441534" y="1478758"/>
          <a:ext cx="2079300" cy="10396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700" kern="1200" dirty="0"/>
            <a:t>Field</a:t>
          </a:r>
          <a:endParaRPr lang="en-US" sz="3700" kern="1200" dirty="0"/>
        </a:p>
      </dsp:txBody>
      <dsp:txXfrm>
        <a:off x="441534" y="1478758"/>
        <a:ext cx="2079300" cy="1039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5FF8F-CC69-4EDA-AA53-D979C1770B08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4019F-C992-4996-8CFB-68911295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09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Wir haben eine Suchmaschine für wissenschaftliche Daten erstellt auf Basis von </a:t>
            </a:r>
            <a:r>
              <a:rPr lang="de-DE" dirty="0" err="1"/>
              <a:t>Lucene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019F-C992-4996-8CFB-6891129512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85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Methode </a:t>
            </a:r>
            <a:r>
              <a:rPr lang="de-DE" dirty="0" err="1"/>
              <a:t>SearchIndex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MultiFieldQueryParser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damit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über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mehre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Felder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gleichzeitig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suchen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Parser wandelt den Suchtext um in ein </a:t>
            </a:r>
            <a:r>
              <a:rPr lang="de-DE" dirty="0" err="1"/>
              <a:t>QueryObjekt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Abfragesyntax ist vorhanden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Man kann aber Query Objekte selber erstellen und zur Suche hinzufügen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Beispiel selektierte Kategorien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Wenn nicht gefunden dann </a:t>
            </a:r>
            <a:r>
              <a:rPr lang="de-DE" dirty="0" err="1"/>
              <a:t>suggestion</a:t>
            </a:r>
            <a:r>
              <a:rPr lang="de-DE" dirty="0"/>
              <a:t> für den Benutzer</a:t>
            </a:r>
            <a:br>
              <a:rPr lang="de-DE" dirty="0"/>
            </a:br>
            <a:r>
              <a:rPr lang="de-DE" dirty="0"/>
              <a:t>aber nicht im UI eingebaut im Moment; eine nächste Ausbaustufe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019F-C992-4996-8CFB-6891129512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9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Kategorien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OutputFacet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typisches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Problem in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Shopsystemen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coreDoc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enthält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gefundene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Dokument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und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einen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Scoring Wert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coring Problem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der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Anwendung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z.B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Rote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Bete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erschiedene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Methoden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vorhanden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iehe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titleField.Boost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2;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019F-C992-4996-8CFB-6891129512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36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Man kann nicht nur Text Suchen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Z.B. Bilder</a:t>
            </a:r>
            <a:br>
              <a:rPr lang="de-DE" dirty="0"/>
            </a:br>
            <a:r>
              <a:rPr lang="de-DE" dirty="0"/>
              <a:t>Key Elemente des Bildes analysiert und als Text </a:t>
            </a:r>
            <a:r>
              <a:rPr lang="de-DE" dirty="0" err="1"/>
              <a:t>suchbar</a:t>
            </a:r>
            <a:r>
              <a:rPr lang="de-DE" dirty="0"/>
              <a:t> machen</a:t>
            </a:r>
            <a:br>
              <a:rPr lang="de-DE" dirty="0"/>
            </a:br>
            <a:r>
              <a:rPr lang="de-DE" dirty="0"/>
              <a:t>Standard Lösung vorhanden Stichwort „SURF“ </a:t>
            </a:r>
            <a:r>
              <a:rPr lang="de-DE" dirty="0" err="1"/>
              <a:t>Algoritmus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OCR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Projekt Apache </a:t>
            </a:r>
            <a:r>
              <a:rPr lang="de-DE" dirty="0" err="1"/>
              <a:t>Tika</a:t>
            </a:r>
            <a:r>
              <a:rPr lang="de-DE" dirty="0"/>
              <a:t>  - analysiert Dokument/Files und extrahiert </a:t>
            </a:r>
            <a:r>
              <a:rPr lang="de-DE" dirty="0" err="1"/>
              <a:t>Meta</a:t>
            </a:r>
            <a:r>
              <a:rPr lang="de-DE" dirty="0"/>
              <a:t> Daten</a:t>
            </a:r>
            <a:br>
              <a:rPr lang="de-DE" dirty="0"/>
            </a:br>
            <a:r>
              <a:rPr lang="de-DE" dirty="0"/>
              <a:t>eine lange Liste von unterstützten Formaten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Man kann aber auch chemische Moleküle oder auch Spektren such bar machen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Hier ein Beispiel für </a:t>
            </a:r>
            <a:r>
              <a:rPr lang="de-DE" b="1" dirty="0"/>
              <a:t>Proteine/Eiweiße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dirty="0"/>
              <a:t>Proteine sind aufgebaut aus Aminosäuren (bei Menschen 20 verschiedene) denen man einen Buchstaben zugeordnet hat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dirty="0"/>
              <a:t>Das ergibt einen langen Text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dirty="0"/>
              <a:t>Technik „n-gram“ anstatt von Wörtern in einem Fließtext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dirty="0"/>
              <a:t>Diese n-grams werden indexiert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dirty="0"/>
              <a:t>Damit kann man z.B. Proteine effektiv suchen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019F-C992-4996-8CFB-6891129512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51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Luke das Tool um den Index zu analysieren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Zeigen anhand der Suche nach </a:t>
            </a:r>
            <a:r>
              <a:rPr lang="de-DE" dirty="0" err="1"/>
              <a:t>Kategorie:Gemüse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019F-C992-4996-8CFB-6891129512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5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Elasticsearch</a:t>
            </a:r>
            <a:r>
              <a:rPr lang="de-DE" dirty="0"/>
              <a:t> und Apache </a:t>
            </a:r>
            <a:r>
              <a:rPr lang="de-DE" dirty="0" err="1"/>
              <a:t>Solr</a:t>
            </a:r>
            <a:r>
              <a:rPr lang="de-DE" dirty="0"/>
              <a:t> werden am meisten verwendet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 dirty="0" err="1"/>
              <a:t>Elasticsearch</a:t>
            </a:r>
            <a:endParaRPr lang="de-D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http </a:t>
            </a:r>
            <a:r>
              <a:rPr lang="de-DE" dirty="0" err="1"/>
              <a:t>server</a:t>
            </a:r>
            <a:r>
              <a:rPr lang="de-DE" dirty="0"/>
              <a:t> mit REST Web </a:t>
            </a:r>
            <a:r>
              <a:rPr lang="de-DE" dirty="0" err="1"/>
              <a:t>Api</a:t>
            </a:r>
            <a:r>
              <a:rPr lang="de-DE" dirty="0"/>
              <a:t> </a:t>
            </a:r>
            <a:r>
              <a:rPr lang="de-DE" dirty="0" err="1"/>
              <a:t>interface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Plugins</a:t>
            </a:r>
            <a:r>
              <a:rPr lang="de-DE" dirty="0"/>
              <a:t> vorhanden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Verteilung der Suchanfrage auf mehrere Server möglich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.Net Library NEST ist eine SDK </a:t>
            </a:r>
            <a:br>
              <a:rPr lang="de-DE" dirty="0"/>
            </a:br>
            <a:r>
              <a:rPr lang="de-DE" dirty="0"/>
              <a:t>und vereinfacht die Verwendung in einem eigenen Programm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Wenn ich die Aufgabe hätte dann würde ich heutzutage </a:t>
            </a:r>
            <a:r>
              <a:rPr lang="de-DE" dirty="0" err="1"/>
              <a:t>Elasticsearch</a:t>
            </a:r>
            <a:r>
              <a:rPr lang="de-DE" dirty="0"/>
              <a:t> verwenden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019F-C992-4996-8CFB-6891129512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73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Wird im Hintergrund von vielen bekannten und unbekannten Firmen eingesetzt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019F-C992-4996-8CFB-6891129512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28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DotnetPro</a:t>
            </a:r>
            <a:r>
              <a:rPr lang="de-DE" dirty="0"/>
              <a:t> Artikel erwähnen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Viel mehr Bücher vorhanden insbesondere zu </a:t>
            </a:r>
            <a:r>
              <a:rPr lang="de-DE" dirty="0" err="1"/>
              <a:t>ElasticSearch</a:t>
            </a:r>
            <a:r>
              <a:rPr lang="de-DE" dirty="0"/>
              <a:t> und Apache </a:t>
            </a:r>
            <a:r>
              <a:rPr lang="de-DE" dirty="0" err="1"/>
              <a:t>Solr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019F-C992-4996-8CFB-6891129512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17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019F-C992-4996-8CFB-6891129512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68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019F-C992-4996-8CFB-6891129512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73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Programmbibliothek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zur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Volltextsuche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997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gestartet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Open Source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Projekt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und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dann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ab 2001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übergang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nach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Apache Software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Fondation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Wurde in Java geschrieben; es gibt auch eine Portierung nach C# </a:t>
            </a:r>
            <a:r>
              <a:rPr lang="de-DE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Lucene.Net</a:t>
            </a:r>
            <a:endParaRPr lang="de-DE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Die </a:t>
            </a:r>
            <a:r>
              <a:rPr lang="de-DE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dll</a:t>
            </a:r>
            <a:r>
              <a:rPr lang="de-D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läßt</a:t>
            </a:r>
            <a:r>
              <a:rPr lang="de-D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sich einfach über </a:t>
            </a:r>
            <a:r>
              <a:rPr lang="de-DE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nuget</a:t>
            </a:r>
            <a:r>
              <a:rPr lang="de-D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pakage</a:t>
            </a:r>
            <a:r>
              <a:rPr lang="de-D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 eigene Programme einbinden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Mit </a:t>
            </a:r>
            <a:r>
              <a:rPr lang="de-DE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Lucene</a:t>
            </a:r>
            <a:r>
              <a:rPr lang="de-D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können Daten sehr </a:t>
            </a:r>
            <a:r>
              <a:rPr lang="de-DE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effectiv</a:t>
            </a:r>
            <a:r>
              <a:rPr lang="de-D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indexiert werden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Und sind damit such bar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Man kann damit hoch performante Suchmaschinen bauen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Die Daten werden in einer eigenen Struktur gespeichert und nicht in einer </a:t>
            </a:r>
            <a:r>
              <a:rPr lang="de-DE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sql</a:t>
            </a:r>
            <a:r>
              <a:rPr lang="de-D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Also eine </a:t>
            </a:r>
            <a:r>
              <a:rPr lang="de-DE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No-Sql</a:t>
            </a:r>
            <a:r>
              <a:rPr lang="de-D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019F-C992-4996-8CFB-6891129512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56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Grundlage von </a:t>
            </a:r>
            <a:r>
              <a:rPr lang="de-DE" dirty="0" err="1"/>
              <a:t>Lucene</a:t>
            </a:r>
            <a:r>
              <a:rPr lang="de-DE" dirty="0"/>
              <a:t> ist der sogenannte „</a:t>
            </a:r>
            <a:r>
              <a:rPr lang="de-DE" dirty="0" err="1"/>
              <a:t>Inverted</a:t>
            </a:r>
            <a:r>
              <a:rPr lang="de-DE" dirty="0"/>
              <a:t> Index“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Der Text wird in Wörter zerlegt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Der Index enthält die Wörter und die Liste der dazugehörigen Dokumente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Stemming</a:t>
            </a:r>
            <a:r>
              <a:rPr lang="de-DE" dirty="0"/>
              <a:t> – German Analyzer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Stop</a:t>
            </a:r>
            <a:r>
              <a:rPr lang="de-DE" dirty="0"/>
              <a:t> </a:t>
            </a:r>
            <a:r>
              <a:rPr lang="de-DE" dirty="0" err="1"/>
              <a:t>words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019F-C992-4996-8CFB-6891129512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Kurz Vorstellen des Programms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Suche mit </a:t>
            </a:r>
            <a:r>
              <a:rPr lang="de-DE" dirty="0" err="1"/>
              <a:t>Kartof</a:t>
            </a:r>
            <a:r>
              <a:rPr lang="de-DE" dirty="0"/>
              <a:t>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Eingrenzen mit Kategorien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Löschen der Kategorien und damit wider mehr sehen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Cookml</a:t>
            </a:r>
            <a:r>
              <a:rPr lang="de-DE" dirty="0"/>
              <a:t> Daten sind die Grundlage des Programms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019F-C992-4996-8CFB-6891129512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54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IndexWriter</a:t>
            </a:r>
            <a:r>
              <a:rPr lang="de-DE" dirty="0"/>
              <a:t> mit Analyzer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German und </a:t>
            </a:r>
            <a:r>
              <a:rPr lang="de-DE" dirty="0" err="1"/>
              <a:t>stop</a:t>
            </a:r>
            <a:r>
              <a:rPr lang="de-DE" dirty="0"/>
              <a:t> </a:t>
            </a:r>
            <a:r>
              <a:rPr lang="de-DE" dirty="0" err="1"/>
              <a:t>words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Schleife mit </a:t>
            </a:r>
            <a:r>
              <a:rPr lang="de-DE" dirty="0" err="1"/>
              <a:t>Documents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Und Add Field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Sollen die Daten im Index gespeichert werden?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Welche Daten sollen analysiert werden?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Kategorien mehrfach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Hier </a:t>
            </a:r>
            <a:r>
              <a:rPr lang="de-DE" dirty="0" err="1"/>
              <a:t>muß</a:t>
            </a:r>
            <a:r>
              <a:rPr lang="de-DE" dirty="0"/>
              <a:t> man sich genau überlegen was man will</a:t>
            </a:r>
            <a:br>
              <a:rPr lang="de-DE" dirty="0"/>
            </a:b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019F-C992-4996-8CFB-6891129512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69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019F-C992-4996-8CFB-6891129512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9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019F-C992-4996-8CFB-6891129512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94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019F-C992-4996-8CFB-6891129512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7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4BDF-AD8A-44DE-B99E-CB9243506C82}" type="datetime1">
              <a:rPr lang="en-US" smtClean="0"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67736" y="6590374"/>
            <a:ext cx="1876062" cy="253589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err="1"/>
              <a:t>Jörg</a:t>
            </a:r>
            <a:r>
              <a:rPr lang="en-US" dirty="0"/>
              <a:t> Kessenich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43798" y="6576061"/>
            <a:ext cx="486562" cy="264884"/>
          </a:xfrm>
          <a:prstGeom prst="rect">
            <a:avLst/>
          </a:prstGeom>
        </p:spPr>
        <p:txBody>
          <a:bodyPr/>
          <a:lstStyle/>
          <a:p>
            <a:fld id="{A2828DF5-1C32-4C29-A8E7-60A8525C181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8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17B4-A023-422D-AE69-7C90C673B933}" type="datetime1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Jörg Kessenich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507313"/>
            <a:ext cx="1312025" cy="317597"/>
          </a:xfrm>
          <a:prstGeom prst="rect">
            <a:avLst/>
          </a:prstGeom>
        </p:spPr>
        <p:txBody>
          <a:bodyPr/>
          <a:lstStyle/>
          <a:p>
            <a:fld id="{A2828DF5-1C32-4C29-A8E7-60A8525C1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0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23D8-7577-4996-8443-05A0A9611612}" type="datetime1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Jörg Kessenich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507313"/>
            <a:ext cx="1312025" cy="317597"/>
          </a:xfrm>
          <a:prstGeom prst="rect">
            <a:avLst/>
          </a:prstGeom>
        </p:spPr>
        <p:txBody>
          <a:bodyPr/>
          <a:lstStyle/>
          <a:p>
            <a:fld id="{A2828DF5-1C32-4C29-A8E7-60A8525C1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2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C999-356D-4FDF-BE99-4FC79473EC44}" type="datetime1">
              <a:rPr lang="en-US" smtClean="0"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Jörg</a:t>
            </a:r>
            <a:r>
              <a:rPr lang="en-US" dirty="0"/>
              <a:t> Kessenich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600" y="6593081"/>
            <a:ext cx="635100" cy="253589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A2828DF5-1C32-4C29-A8E7-60A8525C18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53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507313"/>
            <a:ext cx="2472271" cy="317597"/>
          </a:xfrm>
        </p:spPr>
        <p:txBody>
          <a:bodyPr/>
          <a:lstStyle/>
          <a:p>
            <a:fld id="{6658C719-3298-44F0-ADB0-7ABE0A2925CD}" type="datetime1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507313"/>
            <a:ext cx="4822804" cy="317597"/>
          </a:xfrm>
        </p:spPr>
        <p:txBody>
          <a:bodyPr/>
          <a:lstStyle/>
          <a:p>
            <a:r>
              <a:rPr lang="en-US"/>
              <a:t>Jörg Kessenich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507313"/>
            <a:ext cx="1312025" cy="3175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Jörg</a:t>
            </a:r>
            <a:r>
              <a:rPr lang="en-US" dirty="0"/>
              <a:t> Kessenich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83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7E186-105A-495A-8D7B-0B973AB1BC5F}" type="datetime1">
              <a:rPr lang="en-US" smtClean="0"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Jörg</a:t>
            </a:r>
            <a:r>
              <a:rPr lang="en-US" dirty="0"/>
              <a:t> Kessenich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97953" y="6506734"/>
            <a:ext cx="1312025" cy="31759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A2828DF5-1C32-4C29-A8E7-60A8525C18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15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8811D-5389-409D-A86A-1C5A81D8F8CB}" type="datetime1">
              <a:rPr lang="en-US" smtClean="0"/>
              <a:t>3/30/2017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Jörg Kessenich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507313"/>
            <a:ext cx="1312025" cy="317597"/>
          </a:xfrm>
          <a:prstGeom prst="rect">
            <a:avLst/>
          </a:prstGeom>
        </p:spPr>
        <p:txBody>
          <a:bodyPr/>
          <a:lstStyle/>
          <a:p>
            <a:fld id="{A2828DF5-1C32-4C29-A8E7-60A8525C1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1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FBF3-EA70-4655-B340-C71269072802}" type="datetime1">
              <a:rPr lang="en-US" smtClean="0"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Jörg Kessenich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507313"/>
            <a:ext cx="1312025" cy="317597"/>
          </a:xfrm>
          <a:prstGeom prst="rect">
            <a:avLst/>
          </a:prstGeom>
        </p:spPr>
        <p:txBody>
          <a:bodyPr/>
          <a:lstStyle/>
          <a:p>
            <a:fld id="{A2828DF5-1C32-4C29-A8E7-60A8525C1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46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4586-AE2E-4E43-BD3D-74B6130560C6}" type="datetime1">
              <a:rPr lang="en-US" smtClean="0"/>
              <a:t>3/30/2017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Jörg Kessenich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507313"/>
            <a:ext cx="1312025" cy="317597"/>
          </a:xfrm>
          <a:prstGeom prst="rect">
            <a:avLst/>
          </a:prstGeom>
        </p:spPr>
        <p:txBody>
          <a:bodyPr/>
          <a:lstStyle/>
          <a:p>
            <a:fld id="{A2828DF5-1C32-4C29-A8E7-60A8525C1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08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5438E48-C37D-4062-826B-1222C3FF743F}" type="datetime1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Jörg Kessenich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507313"/>
            <a:ext cx="1312025" cy="3175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828DF5-1C32-4C29-A8E7-60A8525C1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4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099C-BE7B-4976-9E35-EFA77965C504}" type="datetime1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Jörg Kessenich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507313"/>
            <a:ext cx="1312025" cy="317597"/>
          </a:xfrm>
          <a:prstGeom prst="rect">
            <a:avLst/>
          </a:prstGeom>
        </p:spPr>
        <p:txBody>
          <a:bodyPr/>
          <a:lstStyle/>
          <a:p>
            <a:fld id="{A2828DF5-1C32-4C29-A8E7-60A8525C1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9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2FFE1"/>
            </a:gs>
            <a:gs pos="79000">
              <a:srgbClr val="E0FFB7"/>
            </a:gs>
            <a:gs pos="100000">
              <a:srgbClr val="BDFF65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1" y="6507313"/>
            <a:ext cx="906618" cy="317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48042C9-3941-4AB3-8B54-867719B916B4}" type="datetime1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57620" y="6579079"/>
            <a:ext cx="1498060" cy="2535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Jörg Kessenich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2929" y="6573548"/>
            <a:ext cx="434855" cy="264884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A2828DF5-1C32-4C29-A8E7-60A8525C18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37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ucene.apache.org/pylucene/index.html" TargetMode="External"/><Relationship Id="rId7" Type="http://schemas.openxmlformats.org/officeDocument/2006/relationships/hyperlink" Target="http://www.dotnetpro.de/update/dotnetpro/wider-fluchen-suchen-1126651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pensemanticsearch.org/de/" TargetMode="External"/><Relationship Id="rId5" Type="http://schemas.openxmlformats.org/officeDocument/2006/relationships/hyperlink" Target="https://www.elastic.co/products/elasticsearch" TargetMode="External"/><Relationship Id="rId4" Type="http://schemas.openxmlformats.org/officeDocument/2006/relationships/hyperlink" Target="http://lucene.apache.org/solr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Lucene</a:t>
            </a:r>
            <a:r>
              <a:rPr lang="de-DE" dirty="0"/>
              <a:t> - die Volltext Suchmaschine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Jörg Kessenich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41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b="1" dirty="0"/>
              <a:t>Methode </a:t>
            </a:r>
            <a:r>
              <a:rPr lang="de-DE" sz="6000" b="1" dirty="0" err="1"/>
              <a:t>SearchIndex</a:t>
            </a:r>
            <a:r>
              <a:rPr lang="de-DE" sz="6000" b="1" dirty="0"/>
              <a:t> - Query</a:t>
            </a:r>
            <a:endParaRPr lang="en-US" sz="60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AE59-DCEA-4CCE-B5A3-0759CCBAEABC}" type="datetime1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Jörg Kessenich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8DF5-1C32-4C29-A8E7-60A8525C1810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246" y="1999752"/>
            <a:ext cx="6180467" cy="424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83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b="1" dirty="0"/>
              <a:t>Methode </a:t>
            </a:r>
            <a:r>
              <a:rPr lang="de-DE" sz="6000" b="1" dirty="0" err="1"/>
              <a:t>SearchIndex</a:t>
            </a:r>
            <a:r>
              <a:rPr lang="de-DE" sz="6000" b="1" dirty="0"/>
              <a:t> - </a:t>
            </a:r>
            <a:r>
              <a:rPr lang="de-DE" sz="6000" b="1" dirty="0" err="1"/>
              <a:t>ScoreDoc</a:t>
            </a:r>
            <a:endParaRPr lang="en-US" sz="60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AE59-DCEA-4CCE-B5A3-0759CCBAEABC}" type="datetime1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Jörg Kessenich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8DF5-1C32-4C29-A8E7-60A8525C1810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342" y="1969908"/>
            <a:ext cx="7045278" cy="394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73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b="1" dirty="0"/>
              <a:t>Komplexe Objekte indexieren</a:t>
            </a:r>
            <a:endParaRPr lang="en-US" sz="60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598B-27FA-4238-A28B-49148BD8D70D}" type="datetime1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Jörg Kessenich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8DF5-1C32-4C29-A8E7-60A8525C1810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2" descr="http://genome.unmc.edu/images/nglo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1" b="20490"/>
          <a:stretch>
            <a:fillRect/>
          </a:stretch>
        </p:blipFill>
        <p:spPr bwMode="auto">
          <a:xfrm>
            <a:off x="1884405" y="1869068"/>
            <a:ext cx="5537887" cy="461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39897" y="4340746"/>
            <a:ext cx="35999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FragBag</a:t>
            </a:r>
            <a:r>
              <a:rPr lang="en-US" sz="1400" b="1" dirty="0"/>
              <a:t>, an accurate representation of protein structure, retrieves structural neighbors from the entire PDB quickly and accurately</a:t>
            </a:r>
          </a:p>
          <a:p>
            <a:r>
              <a:rPr lang="en-US" sz="1400" dirty="0" err="1"/>
              <a:t>Inbal</a:t>
            </a:r>
            <a:r>
              <a:rPr lang="en-US" sz="1400" dirty="0"/>
              <a:t> </a:t>
            </a:r>
            <a:r>
              <a:rPr lang="en-US" sz="1400" dirty="0" err="1"/>
              <a:t>Budowski</a:t>
            </a:r>
            <a:r>
              <a:rPr lang="en-US" sz="1400" dirty="0"/>
              <a:t>-Tala, Yuval </a:t>
            </a:r>
            <a:r>
              <a:rPr lang="en-US" sz="1400" dirty="0" err="1"/>
              <a:t>Novb</a:t>
            </a:r>
            <a:r>
              <a:rPr lang="en-US" sz="1400" dirty="0"/>
              <a:t>, and Rachel </a:t>
            </a:r>
            <a:r>
              <a:rPr lang="en-US" sz="1400" dirty="0" err="1"/>
              <a:t>Kolodnya</a:t>
            </a:r>
            <a:br>
              <a:rPr lang="en-US" sz="1400" dirty="0"/>
            </a:br>
            <a:r>
              <a:rPr lang="en-US" sz="1400" dirty="0"/>
              <a:t> </a:t>
            </a:r>
            <a:r>
              <a:rPr lang="en-US" sz="1400" dirty="0" err="1"/>
              <a:t>doi</a:t>
            </a:r>
            <a:r>
              <a:rPr lang="en-US" sz="1400" dirty="0"/>
              <a:t>: 10.1073/pnas.0914097107</a:t>
            </a:r>
          </a:p>
          <a:p>
            <a:r>
              <a:rPr lang="en-US" sz="1400" dirty="0"/>
              <a:t>http://www.pnas.org/content/107/8/3481.abstract</a:t>
            </a:r>
          </a:p>
        </p:txBody>
      </p:sp>
    </p:spTree>
    <p:extLst>
      <p:ext uri="{BB962C8B-B14F-4D97-AF65-F5344CB8AC3E}">
        <p14:creationId xmlns:p14="http://schemas.microsoft.com/office/powerpoint/2010/main" val="2679077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b="1" dirty="0"/>
              <a:t>Luke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AE59-DCEA-4CCE-B5A3-0759CCBAEABC}" type="datetime1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Jörg Kessenich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8DF5-1C32-4C29-A8E7-60A8525C1810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902" y="1845734"/>
            <a:ext cx="6975623" cy="458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3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b="1" dirty="0"/>
              <a:t>Suchmaschinen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4000" dirty="0" err="1"/>
              <a:t>Elasticsearch</a:t>
            </a:r>
            <a:endParaRPr lang="de-DE" sz="4000" dirty="0"/>
          </a:p>
          <a:p>
            <a:r>
              <a:rPr lang="de-DE" sz="4000" dirty="0"/>
              <a:t>Apache </a:t>
            </a:r>
            <a:r>
              <a:rPr lang="de-DE" sz="4000" dirty="0" err="1"/>
              <a:t>Solr</a:t>
            </a:r>
            <a:endParaRPr lang="de-DE" sz="4000" dirty="0"/>
          </a:p>
          <a:p>
            <a:r>
              <a:rPr lang="en-US" sz="4000" dirty="0"/>
              <a:t>Open Semantic Search</a:t>
            </a:r>
          </a:p>
          <a:p>
            <a:r>
              <a:rPr lang="en-US" sz="4000" dirty="0"/>
              <a:t>SEBOL</a:t>
            </a:r>
          </a:p>
          <a:p>
            <a:r>
              <a:rPr lang="de-DE" sz="4000" dirty="0"/>
              <a:t>…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09DA-5B1B-464A-86F6-607C3F9E5EF8}" type="datetime1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Jörg Kessenich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8DF5-1C32-4C29-A8E7-60A8525C18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64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b="1" dirty="0"/>
              <a:t>Wer/Wo wird </a:t>
            </a:r>
            <a:r>
              <a:rPr lang="de-DE" sz="6000" b="1" dirty="0" err="1"/>
              <a:t>Lucene</a:t>
            </a:r>
            <a:r>
              <a:rPr lang="de-DE" sz="6000" b="1" dirty="0"/>
              <a:t> verwendet</a:t>
            </a:r>
            <a:endParaRPr lang="en-US" sz="60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16CC-C51E-4177-8448-59EBDB2DBABE}" type="datetime1">
              <a:rPr lang="en-US" smtClean="0"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Jörg Kessenich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8DF5-1C32-4C29-A8E7-60A8525C1810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630" y="2701253"/>
            <a:ext cx="1504959" cy="4289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432" y="2353721"/>
            <a:ext cx="1318500" cy="7469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122" y="3644661"/>
            <a:ext cx="1514686" cy="9526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9850" y="3844713"/>
            <a:ext cx="1219370" cy="5525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7052" y="2876082"/>
            <a:ext cx="1039842" cy="7685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5262" y="4294100"/>
            <a:ext cx="2017733" cy="4065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506551"/>
            <a:ext cx="593124" cy="6100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67804" y="3884687"/>
            <a:ext cx="1190791" cy="5144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95964" y="5075120"/>
            <a:ext cx="1695687" cy="4477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20039" y="5075120"/>
            <a:ext cx="1143160" cy="7716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72440" y="5776404"/>
            <a:ext cx="1762813" cy="381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80503" y="5297889"/>
            <a:ext cx="1039843" cy="6728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13155" y="5021626"/>
            <a:ext cx="1524213" cy="5525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937" y="5760184"/>
            <a:ext cx="1276528" cy="60015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22742" y="5257557"/>
            <a:ext cx="1115037" cy="5891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82676" y="5732989"/>
            <a:ext cx="485571" cy="4682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024823" y="2982822"/>
            <a:ext cx="933772" cy="6017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44195" y="4469580"/>
            <a:ext cx="1059191" cy="6326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40202" y="2081354"/>
            <a:ext cx="865333" cy="5225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69851" y="1908789"/>
            <a:ext cx="1619476" cy="4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86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Referenzen/Links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hlinkClick r:id="rId3"/>
              </a:rPr>
              <a:t>http://lucene.apache.org/pylucene/index.html</a:t>
            </a:r>
            <a:endParaRPr lang="en-US" sz="2000" dirty="0"/>
          </a:p>
          <a:p>
            <a:r>
              <a:rPr lang="en-US" sz="2000" dirty="0">
                <a:hlinkClick r:id="rId4"/>
              </a:rPr>
              <a:t>http://lucene.apache.org/solr/</a:t>
            </a:r>
            <a:endParaRPr lang="en-US" sz="2000" dirty="0"/>
          </a:p>
          <a:p>
            <a:r>
              <a:rPr lang="en-US" sz="2000" dirty="0">
                <a:hlinkClick r:id="rId5"/>
              </a:rPr>
              <a:t>https://www.elastic.co/products/elasticsearch</a:t>
            </a:r>
            <a:endParaRPr lang="en-US" sz="2000" dirty="0"/>
          </a:p>
          <a:p>
            <a:r>
              <a:rPr lang="de-DE" dirty="0">
                <a:hlinkClick r:id="rId6"/>
              </a:rPr>
              <a:t>https://www.opensemanticsearch.org/de/</a:t>
            </a:r>
            <a:endParaRPr lang="de-DE" dirty="0"/>
          </a:p>
          <a:p>
            <a:r>
              <a:rPr lang="de-DE" dirty="0"/>
              <a:t>http://db-engines.com/de/ranking/suchmaschine</a:t>
            </a:r>
          </a:p>
          <a:p>
            <a:r>
              <a:rPr lang="en-US" sz="2000" dirty="0">
                <a:hlinkClick r:id="rId7"/>
              </a:rPr>
              <a:t>http://www.dotnetpro.de/update/dotnetpro/wider-fluchen-suchen-1126651.html</a:t>
            </a:r>
            <a:endParaRPr lang="en-US" sz="2000" dirty="0"/>
          </a:p>
          <a:p>
            <a:r>
              <a:rPr lang="de-DE" sz="2000" b="1" dirty="0" err="1"/>
              <a:t>Lucene</a:t>
            </a:r>
            <a:r>
              <a:rPr lang="de-DE" sz="2000" b="1" dirty="0"/>
              <a:t> in Action </a:t>
            </a:r>
            <a:r>
              <a:rPr lang="de-DE" sz="2000" dirty="0"/>
              <a:t>von Erik </a:t>
            </a:r>
            <a:r>
              <a:rPr lang="de-DE" sz="2000" dirty="0" err="1"/>
              <a:t>Hatcher</a:t>
            </a:r>
            <a:r>
              <a:rPr lang="de-DE" sz="2000" dirty="0"/>
              <a:t>, Otis </a:t>
            </a:r>
            <a:r>
              <a:rPr lang="de-DE" sz="2000" dirty="0" err="1"/>
              <a:t>Gospodnetic</a:t>
            </a:r>
            <a:r>
              <a:rPr lang="de-DE" sz="2000" dirty="0"/>
              <a:t>, Mike </a:t>
            </a:r>
            <a:r>
              <a:rPr lang="de-DE" sz="2000" dirty="0" err="1"/>
              <a:t>McCandless</a:t>
            </a:r>
            <a:endParaRPr lang="de-DE" sz="2000" dirty="0"/>
          </a:p>
          <a:p>
            <a:r>
              <a:rPr lang="de-DE" sz="2000" b="1" dirty="0"/>
              <a:t>Instant Lucene.NET </a:t>
            </a:r>
            <a:r>
              <a:rPr lang="de-DE" sz="2000" dirty="0"/>
              <a:t>von Michael </a:t>
            </a:r>
            <a:r>
              <a:rPr lang="de-DE" sz="2000" dirty="0" err="1"/>
              <a:t>Heydt</a:t>
            </a:r>
            <a:r>
              <a:rPr lang="de-DE" sz="2000" dirty="0"/>
              <a:t> </a:t>
            </a:r>
          </a:p>
          <a:p>
            <a:r>
              <a:rPr lang="de-DE" sz="2000" b="1" dirty="0" err="1"/>
              <a:t>Lucene</a:t>
            </a:r>
            <a:r>
              <a:rPr lang="de-DE" sz="2000" b="1" dirty="0"/>
              <a:t> 4 </a:t>
            </a:r>
            <a:r>
              <a:rPr lang="de-DE" sz="2000" b="1" dirty="0" err="1"/>
              <a:t>Cookbook</a:t>
            </a:r>
            <a:r>
              <a:rPr lang="de-DE" sz="2000" dirty="0"/>
              <a:t> von </a:t>
            </a:r>
            <a:r>
              <a:rPr lang="de-DE" sz="2000" dirty="0" err="1"/>
              <a:t>Edwood</a:t>
            </a:r>
            <a:r>
              <a:rPr lang="de-DE" sz="2000" dirty="0"/>
              <a:t> </a:t>
            </a:r>
            <a:r>
              <a:rPr lang="de-DE" sz="2000" dirty="0" err="1"/>
              <a:t>Ng</a:t>
            </a:r>
            <a:r>
              <a:rPr lang="de-DE" sz="2000" dirty="0"/>
              <a:t>, Vineeth Mohan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B7B2-3BCC-401B-A727-ADDE410250E5}" type="datetime1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Jörg Kessenich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8DF5-1C32-4C29-A8E7-60A8525C18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44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b="1" dirty="0"/>
              <a:t>Fragen ?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5109634"/>
            <a:ext cx="10058400" cy="10498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2800" dirty="0"/>
              <a:t>Jörg Kessenich</a:t>
            </a:r>
            <a:br>
              <a:rPr lang="de-DE" sz="2800" dirty="0"/>
            </a:br>
            <a:r>
              <a:rPr lang="de-DE" sz="2800" dirty="0"/>
              <a:t>joerg.kessenich@gmail.com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09DA-5B1B-464A-86F6-607C3F9E5EF8}" type="datetime1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Jörg Kessenich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8DF5-1C32-4C29-A8E7-60A8525C18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28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b="1" dirty="0"/>
              <a:t>Ziel des Vortrags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sz="3200" dirty="0"/>
              <a:t>Eine kurze Einführung in </a:t>
            </a:r>
            <a:r>
              <a:rPr lang="de-DE" sz="3200" dirty="0" err="1"/>
              <a:t>Lucene</a:t>
            </a:r>
            <a:endParaRPr lang="de-DE" sz="3200" dirty="0"/>
          </a:p>
          <a:p>
            <a:pPr>
              <a:lnSpc>
                <a:spcPct val="150000"/>
              </a:lnSpc>
            </a:pPr>
            <a:r>
              <a:rPr lang="de-DE" sz="3200" dirty="0"/>
              <a:t>Vorstellen anhand eines kleinen Beispielprogramms</a:t>
            </a:r>
          </a:p>
          <a:p>
            <a:pPr>
              <a:lnSpc>
                <a:spcPct val="150000"/>
              </a:lnSpc>
            </a:pPr>
            <a:r>
              <a:rPr lang="de-DE" sz="3200" dirty="0"/>
              <a:t>Tools, Suchmaschinen und anderes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F93C-6772-42FF-A802-FDF1445FF319}" type="datetime1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Jörg Kessenich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8DF5-1C32-4C29-A8E7-60A8525C18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85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b="1" dirty="0"/>
              <a:t>Was ist „</a:t>
            </a:r>
            <a:r>
              <a:rPr lang="de-DE" sz="6000" b="1" dirty="0" err="1"/>
              <a:t>Lucene</a:t>
            </a:r>
            <a:r>
              <a:rPr lang="de-DE" sz="6000" b="1" dirty="0"/>
              <a:t>“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de-DE" sz="3200" dirty="0"/>
              <a:t>Eine Volltextsuche</a:t>
            </a:r>
          </a:p>
          <a:p>
            <a:pPr>
              <a:lnSpc>
                <a:spcPct val="150000"/>
              </a:lnSpc>
            </a:pPr>
            <a:r>
              <a:rPr lang="de-DE" sz="3200" dirty="0"/>
              <a:t>Apache </a:t>
            </a:r>
            <a:r>
              <a:rPr lang="de-DE" sz="3200" dirty="0" err="1"/>
              <a:t>project</a:t>
            </a:r>
            <a:r>
              <a:rPr lang="de-DE" sz="3200" dirty="0"/>
              <a:t> (</a:t>
            </a:r>
            <a:r>
              <a:rPr lang="de-DE" sz="3200" dirty="0" err="1"/>
              <a:t>java</a:t>
            </a:r>
            <a:r>
              <a:rPr lang="de-DE" sz="3200" dirty="0"/>
              <a:t>)</a:t>
            </a:r>
          </a:p>
          <a:p>
            <a:pPr>
              <a:lnSpc>
                <a:spcPct val="150000"/>
              </a:lnSpc>
            </a:pPr>
            <a:r>
              <a:rPr lang="de-DE" sz="3200" dirty="0"/>
              <a:t>Eine </a:t>
            </a:r>
            <a:r>
              <a:rPr lang="de-DE" sz="3200" dirty="0" err="1"/>
              <a:t>No-Sql</a:t>
            </a:r>
            <a:r>
              <a:rPr lang="de-DE" sz="3200" dirty="0"/>
              <a:t> Datenbank</a:t>
            </a:r>
          </a:p>
          <a:p>
            <a:pPr>
              <a:lnSpc>
                <a:spcPct val="150000"/>
              </a:lnSpc>
            </a:pPr>
            <a:r>
              <a:rPr lang="de-DE" sz="3200" dirty="0"/>
              <a:t>Eine sehr schnelle Suchmaschine</a:t>
            </a:r>
          </a:p>
          <a:p>
            <a:pPr>
              <a:lnSpc>
                <a:spcPct val="150000"/>
              </a:lnSpc>
            </a:pPr>
            <a:r>
              <a:rPr lang="de-DE" sz="3200" dirty="0" err="1"/>
              <a:t>Lucene.Net</a:t>
            </a:r>
            <a:r>
              <a:rPr lang="de-DE" sz="3200" dirty="0"/>
              <a:t> ist eine Portierung des </a:t>
            </a:r>
            <a:r>
              <a:rPr lang="de-DE" sz="3200" dirty="0" err="1"/>
              <a:t>java</a:t>
            </a:r>
            <a:r>
              <a:rPr lang="de-DE" sz="3200" dirty="0"/>
              <a:t> </a:t>
            </a:r>
            <a:r>
              <a:rPr lang="de-DE" sz="3200" dirty="0" err="1"/>
              <a:t>codes</a:t>
            </a:r>
            <a:r>
              <a:rPr lang="de-DE" sz="3200" dirty="0"/>
              <a:t> (</a:t>
            </a:r>
            <a:r>
              <a:rPr lang="de-DE" sz="3200" dirty="0" err="1"/>
              <a:t>dll</a:t>
            </a:r>
            <a:r>
              <a:rPr lang="de-DE" sz="3200" dirty="0"/>
              <a:t>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1F5B-66D7-4C06-B824-0748B7407CF2}" type="datetime1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Jörg Kessenich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8DF5-1C32-4C29-A8E7-60A8525C181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08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b="1" dirty="0" err="1"/>
              <a:t>Inverted</a:t>
            </a:r>
            <a:r>
              <a:rPr lang="de-DE" sz="4800" b="1" dirty="0"/>
              <a:t> Index / Wie funktioniert </a:t>
            </a:r>
            <a:r>
              <a:rPr lang="de-DE" sz="4800" b="1" dirty="0" err="1"/>
              <a:t>Lucene</a:t>
            </a:r>
            <a:endParaRPr lang="en-US" sz="48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743581"/>
              </p:ext>
            </p:extLst>
          </p:nvPr>
        </p:nvGraphicFramePr>
        <p:xfrm>
          <a:off x="8380744" y="1872219"/>
          <a:ext cx="3214406" cy="457200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607203">
                  <a:extLst>
                    <a:ext uri="{9D8B030D-6E8A-4147-A177-3AD203B41FA5}">
                      <a16:colId xmlns:a16="http://schemas.microsoft.com/office/drawing/2014/main" val="3898261294"/>
                    </a:ext>
                  </a:extLst>
                </a:gridCol>
                <a:gridCol w="1607203">
                  <a:extLst>
                    <a:ext uri="{9D8B030D-6E8A-4147-A177-3AD203B41FA5}">
                      <a16:colId xmlns:a16="http://schemas.microsoft.com/office/drawing/2014/main" val="704389368"/>
                    </a:ext>
                  </a:extLst>
                </a:gridCol>
              </a:tblGrid>
              <a:tr h="398946">
                <a:tc>
                  <a:txBody>
                    <a:bodyPr/>
                    <a:lstStyle/>
                    <a:p>
                      <a:r>
                        <a:rPr lang="de-DE" sz="2400" dirty="0"/>
                        <a:t>mandeln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996462"/>
                  </a:ext>
                </a:extLst>
              </a:tr>
              <a:tr h="398946">
                <a:tc>
                  <a:txBody>
                    <a:bodyPr/>
                    <a:lstStyle/>
                    <a:p>
                      <a:r>
                        <a:rPr lang="de-DE" sz="2400" dirty="0" err="1"/>
                        <a:t>pfann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616858"/>
                  </a:ext>
                </a:extLst>
              </a:tr>
              <a:tr h="398946">
                <a:tc>
                  <a:txBody>
                    <a:bodyPr/>
                    <a:lstStyle/>
                    <a:p>
                      <a:r>
                        <a:rPr lang="de-DE" sz="2400" dirty="0"/>
                        <a:t>goldbraun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1,2,3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216218"/>
                  </a:ext>
                </a:extLst>
              </a:tr>
              <a:tr h="398946">
                <a:tc>
                  <a:txBody>
                    <a:bodyPr/>
                    <a:lstStyle/>
                    <a:p>
                      <a:r>
                        <a:rPr lang="de-DE" sz="2400" dirty="0" err="1"/>
                        <a:t>rost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282389"/>
                  </a:ext>
                </a:extLst>
              </a:tr>
              <a:tr h="398946">
                <a:tc>
                  <a:txBody>
                    <a:bodyPr/>
                    <a:lstStyle/>
                    <a:p>
                      <a:r>
                        <a:rPr lang="de-DE" sz="2400" dirty="0" err="1"/>
                        <a:t>gemuse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406653"/>
                  </a:ext>
                </a:extLst>
              </a:tr>
              <a:tr h="398946">
                <a:tc>
                  <a:txBody>
                    <a:bodyPr/>
                    <a:lstStyle/>
                    <a:p>
                      <a:r>
                        <a:rPr lang="de-DE" sz="2400" dirty="0" err="1"/>
                        <a:t>heis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444884"/>
                  </a:ext>
                </a:extLst>
              </a:tr>
              <a:tr h="398946">
                <a:tc>
                  <a:txBody>
                    <a:bodyPr/>
                    <a:lstStyle/>
                    <a:p>
                      <a:r>
                        <a:rPr lang="de-DE" sz="2400" dirty="0"/>
                        <a:t>grill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2,3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075554"/>
                  </a:ext>
                </a:extLst>
              </a:tr>
              <a:tr h="398946">
                <a:tc>
                  <a:txBody>
                    <a:bodyPr/>
                    <a:lstStyle/>
                    <a:p>
                      <a:r>
                        <a:rPr lang="de-DE" sz="2400" dirty="0" err="1"/>
                        <a:t>gratienier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100690"/>
                  </a:ext>
                </a:extLst>
              </a:tr>
              <a:tr h="398946">
                <a:tc>
                  <a:txBody>
                    <a:bodyPr/>
                    <a:lstStyle/>
                    <a:p>
                      <a:r>
                        <a:rPr lang="de-DE" sz="2400" dirty="0"/>
                        <a:t>vorgeheizt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3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4563"/>
                  </a:ext>
                </a:extLst>
              </a:tr>
              <a:tr h="398946">
                <a:tc>
                  <a:txBody>
                    <a:bodyPr/>
                    <a:lstStyle/>
                    <a:p>
                      <a:r>
                        <a:rPr lang="de-DE" sz="2400" dirty="0" err="1"/>
                        <a:t>uberback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3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559095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ECB2-D240-498D-9857-59BEF438D34F}" type="datetime1">
              <a:rPr lang="en-US" smtClean="0"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Jörg Kessenich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8DF5-1C32-4C29-A8E7-60A8525C1810}" type="slidenum">
              <a:rPr lang="en-US" smtClean="0"/>
              <a:t>4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23307" y="2134782"/>
            <a:ext cx="5027817" cy="3750881"/>
            <a:chOff x="1058297" y="2083186"/>
            <a:chExt cx="5301314" cy="3750881"/>
          </a:xfrm>
        </p:grpSpPr>
        <p:sp>
          <p:nvSpPr>
            <p:cNvPr id="8" name="Rectangle 7"/>
            <p:cNvSpPr/>
            <p:nvPr/>
          </p:nvSpPr>
          <p:spPr>
            <a:xfrm>
              <a:off x="1058297" y="2083186"/>
              <a:ext cx="5301313" cy="882678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	Mandeln in einer Pfanne goldbraun 	rösten</a:t>
              </a:r>
              <a:endPara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58298" y="3517288"/>
              <a:ext cx="5301313" cy="882678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	Gemüse unter dem heißen Grill 	goldbraun gratinieren</a:t>
              </a:r>
              <a:endPara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58298" y="4951389"/>
              <a:ext cx="5301312" cy="882678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	Unter dem vorgeheizten Grill 	goldbraun 	überbacken</a:t>
              </a:r>
              <a:endPara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Arrow: Right 18"/>
          <p:cNvSpPr/>
          <p:nvPr/>
        </p:nvSpPr>
        <p:spPr>
          <a:xfrm>
            <a:off x="6206246" y="3390080"/>
            <a:ext cx="1890715" cy="1240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6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b="1" dirty="0"/>
              <a:t>Beispiel Suche von Kochrezepten</a:t>
            </a:r>
            <a:endParaRPr lang="en-US" sz="60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AE59-DCEA-4CCE-B5A3-0759CCBAEABC}" type="datetime1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Jörg Kessenich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8DF5-1C32-4C29-A8E7-60A8525C1810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436" y="1790512"/>
            <a:ext cx="7714764" cy="480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73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b="1" dirty="0"/>
              <a:t>Index erstellen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341620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2B91AF"/>
                </a:solidFill>
                <a:latin typeface="Consolas" panose="020B0609020204030204" pitchFamily="49" charset="0"/>
              </a:rPr>
              <a:t>IndexWriter</a:t>
            </a:r>
            <a:endParaRPr lang="en-US" sz="3200" dirty="0">
              <a:solidFill>
                <a:srgbClr val="2B91AF"/>
              </a:solidFill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B91AF"/>
                </a:solidFill>
                <a:latin typeface="Consolas" panose="020B0609020204030204" pitchFamily="49" charset="0"/>
              </a:rPr>
              <a:t>Analyzer </a:t>
            </a:r>
            <a:r>
              <a:rPr lang="en-US" sz="3200" dirty="0">
                <a:latin typeface="Calibri" panose="020F0502020204030204" pitchFamily="34" charset="0"/>
              </a:rPr>
              <a:t>(e.g. </a:t>
            </a:r>
            <a:r>
              <a:rPr lang="en-US" sz="3200" dirty="0" err="1">
                <a:latin typeface="Calibri" panose="020F0502020204030204" pitchFamily="34" charset="0"/>
              </a:rPr>
              <a:t>stopwords</a:t>
            </a:r>
            <a:r>
              <a:rPr lang="en-US" sz="3200" dirty="0"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B91AF"/>
                </a:solidFill>
                <a:latin typeface="Consolas" panose="020B0609020204030204" pitchFamily="49" charset="0"/>
              </a:rPr>
              <a:t>Document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B91AF"/>
                </a:solidFill>
                <a:latin typeface="Consolas" panose="020B0609020204030204" pitchFamily="49" charset="0"/>
              </a:rPr>
              <a:t>Field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637F-C22E-430F-A66A-EDE9F24C0D8D}" type="datetime1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Jörg Kessenich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8DF5-1C32-4C29-A8E7-60A8525C1810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0684231"/>
              </p:ext>
            </p:extLst>
          </p:nvPr>
        </p:nvGraphicFramePr>
        <p:xfrm>
          <a:off x="7845330" y="3031491"/>
          <a:ext cx="2962370" cy="2518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0825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b="1" dirty="0"/>
              <a:t>Methode </a:t>
            </a:r>
            <a:r>
              <a:rPr lang="de-DE" sz="6000" b="1" dirty="0" err="1"/>
              <a:t>CreateIndex</a:t>
            </a:r>
            <a:endParaRPr lang="en-US" sz="60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AE59-DCEA-4CCE-B5A3-0759CCBAEABC}" type="datetime1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Jörg Kessenich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8DF5-1C32-4C29-A8E7-60A8525C1810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884" y="1869665"/>
            <a:ext cx="5862156" cy="463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69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b="1" dirty="0"/>
              <a:t>Methode </a:t>
            </a:r>
            <a:r>
              <a:rPr lang="de-DE" sz="6000" b="1" dirty="0" err="1"/>
              <a:t>GetAnalyzer</a:t>
            </a:r>
            <a:endParaRPr lang="en-US" sz="60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AE59-DCEA-4CCE-B5A3-0759CCBAEABC}" type="datetime1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Jörg Kessenich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8DF5-1C32-4C29-A8E7-60A8525C1810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157" y="2236709"/>
            <a:ext cx="8597493" cy="214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6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b="1" dirty="0"/>
              <a:t>Suche ausführen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2B91AF"/>
                </a:solidFill>
                <a:latin typeface="Consolas" panose="020B0609020204030204" pitchFamily="49" charset="0"/>
              </a:rPr>
              <a:t>QueryParser</a:t>
            </a:r>
            <a:endParaRPr lang="en-US" sz="3200" dirty="0">
              <a:solidFill>
                <a:srgbClr val="2B91AF"/>
              </a:solidFill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2B91AF"/>
                </a:solidFill>
                <a:latin typeface="Consolas" panose="020B0609020204030204" pitchFamily="49" charset="0"/>
              </a:rPr>
              <a:t>IndexSearcher</a:t>
            </a:r>
            <a:endParaRPr lang="en-US" sz="32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2B91AF"/>
                </a:solidFill>
                <a:latin typeface="Consolas" panose="020B0609020204030204" pitchFamily="49" charset="0"/>
              </a:rPr>
              <a:t>ScoreDoc</a:t>
            </a:r>
            <a:endParaRPr lang="en-US" sz="3200" dirty="0">
              <a:solidFill>
                <a:srgbClr val="2B91AF"/>
              </a:solidFill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2B91AF"/>
                </a:solidFill>
                <a:latin typeface="Consolas" panose="020B0609020204030204" pitchFamily="49" charset="0"/>
              </a:rPr>
              <a:t>SimpleFacetedSearch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2483-A046-42F5-A778-6E19B5523F19}" type="datetime1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Jörg Kessenich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8DF5-1C32-4C29-A8E7-60A8525C18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964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1518</TotalTime>
  <Words>611</Words>
  <Application>Microsoft Office PowerPoint</Application>
  <PresentationFormat>Widescreen</PresentationFormat>
  <Paragraphs>218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Consolas</vt:lpstr>
      <vt:lpstr>Times New Roman</vt:lpstr>
      <vt:lpstr>Retrospect</vt:lpstr>
      <vt:lpstr>Lucene - die Volltext Suchmaschine</vt:lpstr>
      <vt:lpstr>Ziel des Vortrags</vt:lpstr>
      <vt:lpstr>Was ist „Lucene“</vt:lpstr>
      <vt:lpstr>Inverted Index / Wie funktioniert Lucene</vt:lpstr>
      <vt:lpstr>Beispiel Suche von Kochrezepten</vt:lpstr>
      <vt:lpstr>Index erstellen</vt:lpstr>
      <vt:lpstr>Methode CreateIndex</vt:lpstr>
      <vt:lpstr>Methode GetAnalyzer</vt:lpstr>
      <vt:lpstr>Suche ausführen</vt:lpstr>
      <vt:lpstr>Methode SearchIndex - Query</vt:lpstr>
      <vt:lpstr>Methode SearchIndex - ScoreDoc</vt:lpstr>
      <vt:lpstr>Komplexe Objekte indexieren</vt:lpstr>
      <vt:lpstr>Luke</vt:lpstr>
      <vt:lpstr>Suchmaschinen</vt:lpstr>
      <vt:lpstr>Wer/Wo wird Lucene verwendet</vt:lpstr>
      <vt:lpstr>Referenzen/Links</vt:lpstr>
      <vt:lpstr>Fragen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Joerg Kessenich</dc:creator>
  <cp:lastModifiedBy>Joerg Kessenich</cp:lastModifiedBy>
  <cp:revision>56</cp:revision>
  <cp:lastPrinted>2017-03-28T14:32:13Z</cp:lastPrinted>
  <dcterms:created xsi:type="dcterms:W3CDTF">2017-02-28T14:12:37Z</dcterms:created>
  <dcterms:modified xsi:type="dcterms:W3CDTF">2017-03-30T09:24:24Z</dcterms:modified>
</cp:coreProperties>
</file>