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6" r:id="rId14"/>
    <p:sldId id="273" r:id="rId15"/>
    <p:sldId id="274" r:id="rId16"/>
    <p:sldId id="275" r:id="rId17"/>
    <p:sldId id="269" r:id="rId18"/>
    <p:sldId id="271" r:id="rId19"/>
    <p:sldId id="272" r:id="rId20"/>
    <p:sldId id="270" r:id="rId21"/>
    <p:sldId id="277" r:id="rId22"/>
    <p:sldId id="280" r:id="rId23"/>
    <p:sldId id="281" r:id="rId24"/>
    <p:sldId id="283" r:id="rId25"/>
    <p:sldId id="282" r:id="rId26"/>
    <p:sldId id="284" r:id="rId27"/>
    <p:sldId id="285" r:id="rId28"/>
    <p:sldId id="286" r:id="rId29"/>
    <p:sldId id="288" r:id="rId30"/>
    <p:sldId id="291" r:id="rId31"/>
    <p:sldId id="287" r:id="rId32"/>
    <p:sldId id="289" r:id="rId33"/>
    <p:sldId id="290" r:id="rId34"/>
    <p:sldId id="278" r:id="rId35"/>
    <p:sldId id="279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3" r:id="rId45"/>
    <p:sldId id="300" r:id="rId46"/>
    <p:sldId id="302" r:id="rId47"/>
    <p:sldId id="301" r:id="rId48"/>
    <p:sldId id="305" r:id="rId49"/>
    <p:sldId id="304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8" r:id="rId61"/>
    <p:sldId id="316" r:id="rId62"/>
    <p:sldId id="317" r:id="rId63"/>
    <p:sldId id="319" r:id="rId64"/>
    <p:sldId id="320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 Grzesik" initials="MG" lastIdx="9" clrIdx="0">
    <p:extLst>
      <p:ext uri="{19B8F6BF-5375-455C-9EA6-DF929625EA0E}">
        <p15:presenceInfo xmlns:p15="http://schemas.microsoft.com/office/powerpoint/2012/main" userId="S-1-5-21-1361435111-1903290217-2811931758-1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4-30T08:53:24.298" idx="1">
    <p:pos x="2119" y="1131"/>
    <p:text>x86 Emulator Konfiguration: http://docs.xamarin.com/guides/android/deployment%2C_testing%2C_and_metrics/configuring_the_x86_emulator</p:text>
    <p:extLst>
      <p:ext uri="{C676402C-5697-4E1C-873F-D02D1690AC5C}">
        <p15:threadingInfo xmlns:p15="http://schemas.microsoft.com/office/powerpoint/2012/main" timeZoneBias="-120"/>
      </p:ext>
    </p:extLst>
  </p:cm>
  <p:cm authorId="1" dt="2013-04-30T14:07:26.179" idx="3">
    <p:pos x="2119" y="1267"/>
    <p:text>http://developer.android.com/tools/devices/emulator.html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1" dt="2013-05-20T09:05:28.304" idx="5">
    <p:pos x="10" y="10"/>
    <p:text>noch eine Doku: http://developer.android.com/tools/devices/emulator.html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5-16T20:25:11.125" idx="4">
    <p:pos x="1037" y="1286"/>
    <p:text>App4 zeigen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5-20T14:04:01.147" idx="6">
    <p:pos x="10" y="10"/>
    <p:text>http://developer.android.com/guide/practices/screens_support.html#screen-independence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5-21T11:15:47.854" idx="8">
    <p:pos x="10" y="10"/>
    <p:text>Beispiel -&gt; example in Java: http://stackoverflow.com/questions/5327399/osmdroid-simple-example-required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5-23T13:21:53.658" idx="9">
    <p:pos x="10" y="10"/>
    <p:text>Die HttpWebRequest Funktion läuft auf dem Hauptthread!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xamarin.com/guides/android/deployment,_testing,_and_metrics/set_up_for_device_development" TargetMode="External"/><Relationship Id="rId2" Type="http://schemas.openxmlformats.org/officeDocument/2006/relationships/hyperlink" Target="http://www.handy-faq.de/forum/nexus_4_forum/270647-lg_nexus_4_entwickleroptionen_aktiviere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ectomobile.com/" TargetMode="External"/><Relationship Id="rId2" Type="http://schemas.openxmlformats.org/officeDocument/2006/relationships/hyperlink" Target="http://xamarin.com/test-clou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ynotedeviceanywhere.com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" TargetMode="External"/><Relationship Id="rId2" Type="http://schemas.openxmlformats.org/officeDocument/2006/relationships/hyperlink" Target="http://xamari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pple.com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800" b="1" dirty="0"/>
              <a:t>Mobile .NET Entwicklung </a:t>
            </a:r>
            <a:r>
              <a:rPr lang="de-DE" sz="4800" b="1" dirty="0" smtClean="0"/>
              <a:t/>
            </a:r>
            <a:br>
              <a:rPr lang="de-DE" sz="4800" b="1" dirty="0" smtClean="0"/>
            </a:br>
            <a:r>
              <a:rPr lang="de-DE" sz="4800" b="1" dirty="0" smtClean="0"/>
              <a:t>mit </a:t>
            </a:r>
            <a:r>
              <a:rPr lang="de-DE" sz="4800" b="1" dirty="0" err="1"/>
              <a:t>Xamarin</a:t>
            </a:r>
            <a:r>
              <a:rPr lang="de-DE" sz="4800" b="1" dirty="0"/>
              <a:t> 2.0 </a:t>
            </a:r>
            <a:r>
              <a:rPr lang="de-DE" sz="4800" b="1" dirty="0" smtClean="0"/>
              <a:t>-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/>
              <a:t>plattformunabhängig </a:t>
            </a:r>
            <a:r>
              <a:rPr lang="de-DE" b="1" dirty="0"/>
              <a:t>und doch nativ?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027582" y="5148685"/>
            <a:ext cx="2914285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Marian Grzesik</a:t>
            </a:r>
          </a:p>
          <a:p>
            <a:pPr algn="l"/>
            <a:r>
              <a:rPr lang="de-DE" dirty="0"/>
              <a:t>Software2Business GmbH</a:t>
            </a:r>
          </a:p>
        </p:txBody>
      </p:sp>
    </p:spTree>
    <p:extLst>
      <p:ext uri="{BB962C8B-B14F-4D97-AF65-F5344CB8AC3E}">
        <p14:creationId xmlns:p14="http://schemas.microsoft.com/office/powerpoint/2010/main" val="8696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</a:t>
            </a:r>
            <a:r>
              <a:rPr lang="de-DE" dirty="0" err="1"/>
              <a:t>Xamarin</a:t>
            </a:r>
            <a:r>
              <a:rPr lang="de-DE" dirty="0"/>
              <a:t> 2.0 / Android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32560"/>
            <a:ext cx="8596668" cy="5218176"/>
          </a:xfrm>
        </p:spPr>
        <p:txBody>
          <a:bodyPr/>
          <a:lstStyle/>
          <a:p>
            <a:r>
              <a:rPr lang="de-DE" dirty="0" smtClean="0"/>
              <a:t>Setup – Android SDK Manager – AVD Manager</a:t>
            </a:r>
          </a:p>
          <a:p>
            <a:pPr lvl="1"/>
            <a:r>
              <a:rPr lang="de-DE" dirty="0" smtClean="0"/>
              <a:t>Emulator-Unterstützung für x86 installieren!</a:t>
            </a:r>
          </a:p>
          <a:p>
            <a:pPr lvl="2"/>
            <a:r>
              <a:rPr lang="en-US" dirty="0"/>
              <a:t>Android SDK Tools, Revision 17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höher</a:t>
            </a:r>
            <a:endParaRPr lang="en-US" dirty="0" smtClean="0"/>
          </a:p>
          <a:p>
            <a:pPr lvl="2"/>
            <a:r>
              <a:rPr lang="de-DE" dirty="0"/>
              <a:t>Android x86-based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 smtClean="0"/>
              <a:t>image</a:t>
            </a:r>
            <a:endParaRPr lang="de-DE" dirty="0" smtClean="0"/>
          </a:p>
          <a:p>
            <a:pPr lvl="3"/>
            <a:r>
              <a:rPr lang="de-DE" dirty="0" err="1" smtClean="0"/>
              <a:t>Virualisierung</a:t>
            </a:r>
            <a:r>
              <a:rPr lang="de-DE" dirty="0" smtClean="0"/>
              <a:t> im BIOS einschalten (+ Execute </a:t>
            </a:r>
            <a:r>
              <a:rPr lang="de-DE" dirty="0" err="1" smtClean="0"/>
              <a:t>Disabled</a:t>
            </a:r>
            <a:r>
              <a:rPr lang="de-DE" dirty="0" smtClean="0"/>
              <a:t> Bit – ausschalten -&gt; Problem mit WP8 </a:t>
            </a:r>
            <a:r>
              <a:rPr lang="de-DE" dirty="0" err="1" smtClean="0"/>
              <a:t>Emul</a:t>
            </a:r>
            <a:r>
              <a:rPr lang="de-DE" dirty="0" smtClean="0"/>
              <a:t>.)</a:t>
            </a:r>
          </a:p>
          <a:p>
            <a:pPr lvl="3"/>
            <a:r>
              <a:rPr lang="de-DE" dirty="0" err="1"/>
              <a:t>sc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</a:t>
            </a:r>
            <a:r>
              <a:rPr lang="de-DE" dirty="0" err="1" smtClean="0"/>
              <a:t>intelhaxm</a:t>
            </a:r>
            <a:r>
              <a:rPr lang="de-DE" dirty="0" smtClean="0"/>
              <a:t>     -&gt; so überprüft man, ob der Emulator funktioniert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3698" y="3688581"/>
            <a:ext cx="4061134" cy="28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0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</a:t>
            </a:r>
            <a:r>
              <a:rPr lang="de-DE" dirty="0" err="1"/>
              <a:t>Xamarin</a:t>
            </a:r>
            <a:r>
              <a:rPr lang="de-DE" dirty="0"/>
              <a:t> 2.0 / Android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Handy-Setup für Debugging</a:t>
            </a:r>
            <a:endParaRPr lang="de-DE" dirty="0"/>
          </a:p>
          <a:p>
            <a:pPr lvl="1"/>
            <a:r>
              <a:rPr lang="en-US" u="sng" dirty="0">
                <a:hlinkClick r:id="rId2"/>
              </a:rPr>
              <a:t>http://www.handy-faq.de/forum/nexus_4_forum/270647-lg_nexus_4_entwickleroptionen_aktivieren.html</a:t>
            </a:r>
            <a:endParaRPr lang="de-DE" dirty="0"/>
          </a:p>
          <a:p>
            <a:pPr lvl="1"/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docs.xamarin.com/guides/android/deployment%2c_testing%2c_and_metrics/set_up_for_device_development</a:t>
            </a:r>
            <a:endParaRPr lang="de-DE" dirty="0" smtClean="0"/>
          </a:p>
          <a:p>
            <a:pPr lvl="1"/>
            <a:r>
              <a:rPr lang="de-DE" dirty="0" err="1" smtClean="0"/>
              <a:t>Usb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im Device Manager einstellen - </a:t>
            </a:r>
            <a:r>
              <a:rPr lang="en-US" dirty="0"/>
              <a:t>C:\Users\Marian.GRZESIK\AppData\Local\Android\android-sdk\extras\google\usb_driver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03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9114"/>
          </a:xfrm>
        </p:spPr>
        <p:txBody>
          <a:bodyPr>
            <a:normAutofit fontScale="90000"/>
          </a:bodyPr>
          <a:lstStyle/>
          <a:p>
            <a:r>
              <a:rPr lang="de-DE" dirty="0"/>
              <a:t>Wie funktioniert der </a:t>
            </a:r>
            <a:r>
              <a:rPr lang="de-DE" dirty="0" smtClean="0"/>
              <a:t>Cross-Compiler</a:t>
            </a:r>
            <a:r>
              <a:rPr lang="de-DE" dirty="0"/>
              <a:t>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05233"/>
            <a:ext cx="8596668" cy="433613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Basiert auf Mono – Open-Source Implementierung von .NET (ECMA Standard)</a:t>
            </a:r>
          </a:p>
          <a:p>
            <a:r>
              <a:rPr lang="de-DE" dirty="0" err="1" smtClean="0"/>
              <a:t>Xamarin.iOS</a:t>
            </a:r>
            <a:r>
              <a:rPr lang="de-DE" dirty="0" smtClean="0"/>
              <a:t> – </a:t>
            </a:r>
            <a:r>
              <a:rPr lang="de-DE" dirty="0" err="1" smtClean="0"/>
              <a:t>Ahead</a:t>
            </a:r>
            <a:r>
              <a:rPr lang="de-DE" dirty="0" smtClean="0"/>
              <a:t>-</a:t>
            </a:r>
            <a:r>
              <a:rPr lang="de-DE" dirty="0" err="1" smtClean="0"/>
              <a:t>of</a:t>
            </a:r>
            <a:r>
              <a:rPr lang="de-DE" dirty="0" smtClean="0"/>
              <a:t>-Time (AOT) Compiler – kompiliert direkt zum nativen ARM </a:t>
            </a:r>
            <a:r>
              <a:rPr lang="de-DE" dirty="0" err="1" smtClean="0"/>
              <a:t>Assembly</a:t>
            </a:r>
            <a:r>
              <a:rPr lang="de-DE" dirty="0" smtClean="0"/>
              <a:t> Code</a:t>
            </a:r>
          </a:p>
          <a:p>
            <a:pPr lvl="1"/>
            <a:r>
              <a:rPr lang="de-DE" dirty="0" smtClean="0"/>
              <a:t>.NET Framework wird hinzugefügt (nur benötigte Funktionen)</a:t>
            </a:r>
          </a:p>
          <a:p>
            <a:pPr lvl="1"/>
            <a:r>
              <a:rPr lang="de-DE" dirty="0" smtClean="0"/>
              <a:t>Apple verbittet Code Generation</a:t>
            </a:r>
          </a:p>
          <a:p>
            <a:r>
              <a:rPr lang="de-DE" dirty="0" err="1" smtClean="0"/>
              <a:t>Xamarin.Android</a:t>
            </a:r>
            <a:r>
              <a:rPr lang="de-DE" dirty="0" smtClean="0"/>
              <a:t> - kompiliert zum IL Code, der zur Laufzeit mit Just-in-Time (JIT) zu nativen </a:t>
            </a:r>
            <a:r>
              <a:rPr lang="de-DE" dirty="0" err="1" smtClean="0"/>
              <a:t>Assembly</a:t>
            </a:r>
            <a:r>
              <a:rPr lang="de-DE" dirty="0" smtClean="0"/>
              <a:t> Code umgewandelt wird</a:t>
            </a:r>
          </a:p>
          <a:p>
            <a:pPr lvl="1"/>
            <a:r>
              <a:rPr lang="de-DE" dirty="0"/>
              <a:t>.NET Framework wird hinzugefügt (nur benötigte Funktionen)</a:t>
            </a:r>
          </a:p>
          <a:p>
            <a:pPr lvl="1"/>
            <a:r>
              <a:rPr lang="de-DE" dirty="0" smtClean="0"/>
              <a:t>läuft </a:t>
            </a:r>
            <a:r>
              <a:rPr lang="de-DE" dirty="0"/>
              <a:t>parallel mit </a:t>
            </a:r>
            <a:r>
              <a:rPr lang="de-DE" dirty="0" smtClean="0"/>
              <a:t>Java/</a:t>
            </a:r>
            <a:r>
              <a:rPr lang="de-DE" dirty="0" err="1" smtClean="0"/>
              <a:t>Dalvik</a:t>
            </a:r>
            <a:endParaRPr lang="de-DE" dirty="0" smtClean="0"/>
          </a:p>
          <a:p>
            <a:pPr lvl="1"/>
            <a:r>
              <a:rPr lang="de-DE" dirty="0" smtClean="0"/>
              <a:t>Java Aufrufe mit JNI</a:t>
            </a:r>
          </a:p>
          <a:p>
            <a:r>
              <a:rPr lang="de-DE" dirty="0" smtClean="0"/>
              <a:t>Beide Systeme unterstützen Sachen wie:</a:t>
            </a:r>
          </a:p>
          <a:p>
            <a:pPr lvl="1"/>
            <a:r>
              <a:rPr lang="de-DE" dirty="0" smtClean="0"/>
              <a:t>Speicherallokation </a:t>
            </a:r>
          </a:p>
          <a:p>
            <a:pPr lvl="1"/>
            <a:r>
              <a:rPr lang="de-DE" dirty="0" err="1" smtClean="0"/>
              <a:t>Garbage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endParaRPr lang="de-DE" dirty="0" smtClean="0"/>
          </a:p>
          <a:p>
            <a:pPr lvl="1"/>
            <a:r>
              <a:rPr lang="de-DE" dirty="0" smtClean="0"/>
              <a:t>Aufrufe der nativen SDK Schnittstelle, etc.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03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der </a:t>
            </a:r>
            <a:r>
              <a:rPr lang="de-DE" dirty="0" smtClean="0"/>
              <a:t>Cross-Compiler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845276"/>
            <a:ext cx="8596668" cy="4426275"/>
          </a:xfrm>
        </p:spPr>
        <p:txBody>
          <a:bodyPr/>
          <a:lstStyle/>
          <a:p>
            <a:r>
              <a:rPr lang="de-DE" dirty="0" smtClean="0"/>
              <a:t>Android – </a:t>
            </a:r>
          </a:p>
          <a:p>
            <a:pPr lvl="1"/>
            <a:r>
              <a:rPr lang="de-DE" dirty="0" smtClean="0"/>
              <a:t>Mono ruft einige Funktionen direkt vom Linux</a:t>
            </a:r>
          </a:p>
          <a:p>
            <a:pPr lvl="1"/>
            <a:r>
              <a:rPr lang="de-DE" dirty="0" smtClean="0"/>
              <a:t>Die meisten Android-Aufrufe werden aber von </a:t>
            </a:r>
            <a:r>
              <a:rPr lang="de-DE" dirty="0" err="1" smtClean="0"/>
              <a:t>Delvik</a:t>
            </a:r>
            <a:r>
              <a:rPr lang="de-DE" dirty="0" smtClean="0"/>
              <a:t> Java API aufgerufen mit Hilfe von Java Native Interface (JNI)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81" y="3537494"/>
            <a:ext cx="5973009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der </a:t>
            </a:r>
            <a:r>
              <a:rPr lang="de-DE" dirty="0" smtClean="0"/>
              <a:t>Cross-Compiler</a:t>
            </a:r>
            <a:r>
              <a:rPr lang="de-DE" dirty="0"/>
              <a:t>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Beide Systeme unterstützen eine Untermenge der .NET BLC (</a:t>
            </a:r>
            <a:r>
              <a:rPr lang="de-DE" dirty="0" err="1" smtClean="0"/>
              <a:t>Xamarin</a:t>
            </a:r>
            <a:r>
              <a:rPr lang="de-DE" dirty="0" smtClean="0"/>
              <a:t> Mobile Profile) -&gt; ähnlich wie Silverlight 4.0 Profil</a:t>
            </a:r>
          </a:p>
          <a:p>
            <a:r>
              <a:rPr lang="de-DE" dirty="0" smtClean="0"/>
              <a:t>Als Output bekommt man ein .</a:t>
            </a:r>
            <a:r>
              <a:rPr lang="de-DE" dirty="0" err="1" smtClean="0"/>
              <a:t>app</a:t>
            </a:r>
            <a:r>
              <a:rPr lang="de-DE" dirty="0" smtClean="0"/>
              <a:t> File für </a:t>
            </a:r>
            <a:r>
              <a:rPr lang="de-DE" dirty="0" err="1" smtClean="0"/>
              <a:t>iOS</a:t>
            </a:r>
            <a:r>
              <a:rPr lang="de-DE" dirty="0" smtClean="0"/>
              <a:t> oder ein .</a:t>
            </a:r>
            <a:r>
              <a:rPr lang="de-DE" dirty="0" err="1" smtClean="0"/>
              <a:t>apk</a:t>
            </a:r>
            <a:r>
              <a:rPr lang="de-DE" dirty="0" smtClean="0"/>
              <a:t> File für Android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54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der </a:t>
            </a:r>
            <a:r>
              <a:rPr lang="de-DE" dirty="0" smtClean="0"/>
              <a:t>Cross-Compiler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Beschränkungen </a:t>
            </a:r>
            <a:r>
              <a:rPr lang="de-DE" dirty="0" err="1" smtClean="0"/>
              <a:t>iOS</a:t>
            </a:r>
            <a:endParaRPr lang="de-DE" dirty="0" smtClean="0"/>
          </a:p>
          <a:p>
            <a:pPr lvl="1"/>
            <a:r>
              <a:rPr lang="de-DE" dirty="0" smtClean="0"/>
              <a:t>Wegen dem statischen Compiler sind </a:t>
            </a:r>
            <a:r>
              <a:rPr lang="de-DE" dirty="0" err="1" smtClean="0"/>
              <a:t>Generics</a:t>
            </a:r>
            <a:r>
              <a:rPr lang="de-DE" dirty="0" smtClean="0"/>
              <a:t> nur begrenzt möglich</a:t>
            </a:r>
          </a:p>
          <a:p>
            <a:pPr lvl="2"/>
            <a:r>
              <a:rPr lang="de-DE" dirty="0" err="1" smtClean="0"/>
              <a:t>Generics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nur mit </a:t>
            </a:r>
            <a:r>
              <a:rPr lang="de-DE" dirty="0" err="1" smtClean="0"/>
              <a:t>reference</a:t>
            </a:r>
            <a:r>
              <a:rPr lang="de-DE" dirty="0" smtClean="0"/>
              <a:t>  </a:t>
            </a:r>
            <a:r>
              <a:rPr lang="de-DE" dirty="0" err="1" smtClean="0"/>
              <a:t>types</a:t>
            </a:r>
            <a:endParaRPr lang="de-DE" dirty="0" smtClean="0"/>
          </a:p>
          <a:p>
            <a:pPr lvl="2"/>
            <a:r>
              <a:rPr lang="de-DE" dirty="0" smtClean="0"/>
              <a:t>Value </a:t>
            </a:r>
            <a:r>
              <a:rPr lang="de-DE" dirty="0" err="1" smtClean="0"/>
              <a:t>types</a:t>
            </a:r>
            <a:r>
              <a:rPr lang="de-DE" dirty="0" smtClean="0"/>
              <a:t> sollten max. 12 </a:t>
            </a:r>
            <a:r>
              <a:rPr lang="de-DE" dirty="0" err="1" smtClean="0"/>
              <a:t>bytes</a:t>
            </a:r>
            <a:r>
              <a:rPr lang="de-DE" dirty="0" smtClean="0"/>
              <a:t> groß sein (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type)</a:t>
            </a:r>
          </a:p>
          <a:p>
            <a:pPr lvl="2"/>
            <a:r>
              <a:rPr lang="de-DE" dirty="0" smtClean="0"/>
              <a:t>Keine </a:t>
            </a:r>
            <a:r>
              <a:rPr lang="de-DE" dirty="0" err="1" smtClean="0"/>
              <a:t>Generics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, die von </a:t>
            </a:r>
            <a:r>
              <a:rPr lang="de-DE" dirty="0" err="1" smtClean="0"/>
              <a:t>NSObjects</a:t>
            </a:r>
            <a:r>
              <a:rPr lang="de-DE" dirty="0" smtClean="0"/>
              <a:t> abgeleitet sind</a:t>
            </a:r>
          </a:p>
          <a:p>
            <a:pPr lvl="2"/>
            <a:r>
              <a:rPr lang="de-DE" dirty="0" smtClean="0"/>
              <a:t>Keine Value </a:t>
            </a:r>
            <a:r>
              <a:rPr lang="de-DE" dirty="0" err="1" smtClean="0"/>
              <a:t>Types</a:t>
            </a:r>
            <a:r>
              <a:rPr lang="de-DE" dirty="0" smtClean="0"/>
              <a:t> für </a:t>
            </a:r>
            <a:r>
              <a:rPr lang="de-DE" dirty="0" err="1" smtClean="0"/>
              <a:t>Dictionary</a:t>
            </a:r>
            <a:r>
              <a:rPr lang="de-DE" dirty="0" smtClean="0"/>
              <a:t> Keys</a:t>
            </a:r>
          </a:p>
          <a:p>
            <a:pPr lvl="2"/>
            <a:r>
              <a:rPr lang="de-DE" dirty="0" smtClean="0"/>
              <a:t>Keine dynamische Code-Generierung (</a:t>
            </a:r>
            <a:r>
              <a:rPr lang="de-DE" dirty="0" err="1" smtClean="0"/>
              <a:t>Emit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Kein </a:t>
            </a:r>
            <a:r>
              <a:rPr lang="de-DE" dirty="0" err="1" smtClean="0"/>
              <a:t>Remoting</a:t>
            </a:r>
            <a:endParaRPr lang="de-DE" dirty="0" smtClean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17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der </a:t>
            </a:r>
            <a:r>
              <a:rPr lang="de-DE" dirty="0" smtClean="0"/>
              <a:t>Cross-Compiler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Beschränkungen </a:t>
            </a:r>
            <a:r>
              <a:rPr lang="de-DE" dirty="0" smtClean="0"/>
              <a:t>Android</a:t>
            </a:r>
          </a:p>
          <a:p>
            <a:pPr lvl="1"/>
            <a:r>
              <a:rPr lang="de-DE" dirty="0" smtClean="0"/>
              <a:t>Die Beschränkungen werden wegen der </a:t>
            </a:r>
            <a:r>
              <a:rPr lang="de-DE" dirty="0"/>
              <a:t>G</a:t>
            </a:r>
            <a:r>
              <a:rPr lang="de-DE" dirty="0" smtClean="0"/>
              <a:t>enerierung der Java Proxy </a:t>
            </a:r>
            <a:r>
              <a:rPr lang="de-DE" dirty="0" err="1" smtClean="0"/>
              <a:t>Types</a:t>
            </a:r>
            <a:r>
              <a:rPr lang="de-DE" dirty="0" smtClean="0"/>
              <a:t> in der statischen </a:t>
            </a:r>
            <a:r>
              <a:rPr lang="de-DE" dirty="0"/>
              <a:t>A</a:t>
            </a:r>
            <a:r>
              <a:rPr lang="de-DE" dirty="0" smtClean="0"/>
              <a:t>nalyse verursacht</a:t>
            </a:r>
          </a:p>
          <a:p>
            <a:pPr lvl="1"/>
            <a:r>
              <a:rPr lang="de-DE" dirty="0" smtClean="0"/>
              <a:t>Keine dynamische Sprachen möglich (</a:t>
            </a:r>
            <a:r>
              <a:rPr lang="de-DE" dirty="0" err="1" smtClean="0"/>
              <a:t>IronPhyton</a:t>
            </a:r>
            <a:r>
              <a:rPr lang="de-DE" dirty="0" smtClean="0"/>
              <a:t>…)</a:t>
            </a:r>
          </a:p>
          <a:p>
            <a:pPr lvl="1"/>
            <a:r>
              <a:rPr lang="de-DE" dirty="0" smtClean="0"/>
              <a:t>ACW ist nur für Funktionen die virtuell sind; </a:t>
            </a:r>
            <a:r>
              <a:rPr lang="de-DE" dirty="0" err="1" smtClean="0"/>
              <a:t>Konstruktor</a:t>
            </a:r>
            <a:r>
              <a:rPr lang="de-DE" dirty="0" smtClean="0"/>
              <a:t> </a:t>
            </a:r>
            <a:r>
              <a:rPr lang="de-DE" dirty="0" smtClean="0"/>
              <a:t>darf keine </a:t>
            </a:r>
            <a:r>
              <a:rPr lang="de-DE" dirty="0" err="1" smtClean="0"/>
              <a:t>default</a:t>
            </a:r>
            <a:r>
              <a:rPr lang="de-DE" dirty="0" smtClean="0"/>
              <a:t> Werte beinhalten</a:t>
            </a:r>
          </a:p>
          <a:p>
            <a:pPr lvl="1"/>
            <a:r>
              <a:rPr lang="de-DE" dirty="0" err="1" smtClean="0"/>
              <a:t>Andoroid.OS.IParcelable</a:t>
            </a:r>
            <a:r>
              <a:rPr lang="de-DE" dirty="0" smtClean="0"/>
              <a:t> und </a:t>
            </a:r>
            <a:r>
              <a:rPr lang="de-DE" dirty="0" err="1" smtClean="0"/>
              <a:t>Java.IO.ISerializable</a:t>
            </a:r>
            <a:r>
              <a:rPr lang="de-DE" dirty="0" smtClean="0"/>
              <a:t> – sind nicht implementiert</a:t>
            </a:r>
          </a:p>
          <a:p>
            <a:pPr lvl="1"/>
            <a:r>
              <a:rPr lang="de-DE" dirty="0" smtClean="0"/>
              <a:t>Java </a:t>
            </a:r>
            <a:r>
              <a:rPr lang="de-DE" dirty="0" err="1" smtClean="0"/>
              <a:t>Gererics</a:t>
            </a:r>
            <a:r>
              <a:rPr lang="de-DE" dirty="0" smtClean="0"/>
              <a:t> werden nur partiell unterstützt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149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– GUI im </a:t>
            </a:r>
            <a:r>
              <a:rPr lang="de-DE" dirty="0"/>
              <a:t>C</a:t>
            </a:r>
            <a:r>
              <a:rPr lang="de-DE" dirty="0" smtClean="0"/>
              <a:t>ode und als XML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058" y="2160588"/>
            <a:ext cx="336792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Anatomie von Android Applikationen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50" y="2027384"/>
            <a:ext cx="3895682" cy="3206774"/>
          </a:xfrm>
        </p:spPr>
      </p:pic>
    </p:spTree>
    <p:extLst>
      <p:ext uri="{BB962C8B-B14F-4D97-AF65-F5344CB8AC3E}">
        <p14:creationId xmlns:p14="http://schemas.microsoft.com/office/powerpoint/2010/main" val="51902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Anatomie von Android Applikationen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Activities</a:t>
            </a:r>
            <a:r>
              <a:rPr lang="de-DE" dirty="0" smtClean="0"/>
              <a:t> – repräsentieren Views; alle </a:t>
            </a:r>
            <a:r>
              <a:rPr lang="de-DE" dirty="0" err="1" smtClean="0"/>
              <a:t>Activities</a:t>
            </a:r>
            <a:r>
              <a:rPr lang="de-DE" dirty="0" smtClean="0"/>
              <a:t> sind unabhängig voneinander</a:t>
            </a:r>
          </a:p>
          <a:p>
            <a:r>
              <a:rPr lang="de-DE" dirty="0" smtClean="0"/>
              <a:t>Services – Hintergrundprozesse</a:t>
            </a:r>
          </a:p>
          <a:p>
            <a:r>
              <a:rPr lang="de-DE" dirty="0" err="1" smtClean="0"/>
              <a:t>Context</a:t>
            </a:r>
            <a:r>
              <a:rPr lang="de-DE" dirty="0" smtClean="0"/>
              <a:t> – ermöglicht Aufrufe von OS</a:t>
            </a:r>
          </a:p>
          <a:p>
            <a:r>
              <a:rPr lang="de-DE" dirty="0" err="1" smtClean="0"/>
              <a:t>Intents</a:t>
            </a:r>
            <a:r>
              <a:rPr lang="de-DE" dirty="0" smtClean="0"/>
              <a:t> – Meldungen, die ermöglichen Aufrufe, wie der Start von </a:t>
            </a:r>
            <a:r>
              <a:rPr lang="de-DE" dirty="0" err="1" smtClean="0"/>
              <a:t>Activities</a:t>
            </a:r>
            <a:endParaRPr lang="de-DE" dirty="0" smtClean="0"/>
          </a:p>
          <a:p>
            <a:r>
              <a:rPr lang="de-DE" dirty="0" smtClean="0"/>
              <a:t>AndroidManifest.xml – beinhaltet Info über die Applikation, wie </a:t>
            </a:r>
            <a:r>
              <a:rPr lang="de-DE" dirty="0" err="1" smtClean="0"/>
              <a:t>Activities</a:t>
            </a:r>
            <a:r>
              <a:rPr lang="de-DE" dirty="0" smtClean="0"/>
              <a:t>, </a:t>
            </a:r>
            <a:r>
              <a:rPr lang="de-DE" dirty="0" err="1" smtClean="0"/>
              <a:t>Intents</a:t>
            </a:r>
            <a:r>
              <a:rPr lang="de-DE" dirty="0" smtClean="0"/>
              <a:t>, Rechte…</a:t>
            </a:r>
          </a:p>
        </p:txBody>
      </p:sp>
    </p:spTree>
    <p:extLst>
      <p:ext uri="{BB962C8B-B14F-4D97-AF65-F5344CB8AC3E}">
        <p14:creationId xmlns:p14="http://schemas.microsoft.com/office/powerpoint/2010/main" val="131028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79373"/>
            <a:ext cx="8596668" cy="4261989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Native vs. webbasierte Softwareentwicklung</a:t>
            </a:r>
          </a:p>
          <a:p>
            <a:r>
              <a:rPr lang="de-DE" dirty="0" smtClean="0"/>
              <a:t>Beispiel „</a:t>
            </a:r>
            <a:r>
              <a:rPr lang="de-DE" dirty="0" err="1" smtClean="0"/>
              <a:t>Hello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Installation </a:t>
            </a:r>
            <a:r>
              <a:rPr lang="de-DE" dirty="0" err="1" smtClean="0"/>
              <a:t>Xamarin</a:t>
            </a:r>
            <a:r>
              <a:rPr lang="de-DE" dirty="0"/>
              <a:t> 2.0 / Android</a:t>
            </a:r>
            <a:endParaRPr lang="de-DE" dirty="0" smtClean="0"/>
          </a:p>
          <a:p>
            <a:r>
              <a:rPr lang="de-DE" dirty="0" smtClean="0"/>
              <a:t>Wie funktioniert der </a:t>
            </a:r>
            <a:r>
              <a:rPr lang="de-DE" dirty="0" err="1" smtClean="0"/>
              <a:t>Crosscompiler</a:t>
            </a:r>
            <a:r>
              <a:rPr lang="de-DE" dirty="0" smtClean="0"/>
              <a:t>?</a:t>
            </a:r>
          </a:p>
          <a:p>
            <a:r>
              <a:rPr lang="de-DE" dirty="0"/>
              <a:t>Vor und /-Nachteile des </a:t>
            </a:r>
            <a:r>
              <a:rPr lang="de-DE" dirty="0" err="1"/>
              <a:t>Crosscompilers</a:t>
            </a:r>
            <a:endParaRPr lang="de-DE" dirty="0"/>
          </a:p>
          <a:p>
            <a:r>
              <a:rPr lang="de-DE" dirty="0" smtClean="0"/>
              <a:t>Beispiele</a:t>
            </a:r>
            <a:endParaRPr lang="de-DE" dirty="0" smtClean="0"/>
          </a:p>
          <a:p>
            <a:pPr lvl="1"/>
            <a:r>
              <a:rPr lang="de-DE" dirty="0"/>
              <a:t>m</a:t>
            </a:r>
            <a:r>
              <a:rPr lang="de-DE" dirty="0" smtClean="0"/>
              <a:t>ehrere Views, unterschiedliche Auflösungen, </a:t>
            </a:r>
            <a:r>
              <a:rPr lang="de-DE" dirty="0"/>
              <a:t>Controls,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Internationalisierung, </a:t>
            </a:r>
            <a:endParaRPr lang="de-DE" dirty="0" smtClean="0"/>
          </a:p>
          <a:p>
            <a:pPr lvl="1"/>
            <a:r>
              <a:rPr lang="de-DE" dirty="0" smtClean="0"/>
              <a:t>Services</a:t>
            </a:r>
            <a:endParaRPr lang="de-DE" dirty="0" smtClean="0"/>
          </a:p>
          <a:p>
            <a:pPr lvl="1"/>
            <a:r>
              <a:rPr lang="de-DE" dirty="0" smtClean="0"/>
              <a:t>WCF, Rest, </a:t>
            </a:r>
          </a:p>
          <a:p>
            <a:pPr lvl="1"/>
            <a:r>
              <a:rPr lang="de-DE" dirty="0" smtClean="0"/>
              <a:t>Java Aufrufe</a:t>
            </a:r>
          </a:p>
          <a:p>
            <a:pPr lvl="1"/>
            <a:r>
              <a:rPr lang="de-DE" dirty="0" smtClean="0"/>
              <a:t>MVVM / Binding</a:t>
            </a:r>
          </a:p>
          <a:p>
            <a:r>
              <a:rPr lang="de-DE" dirty="0" smtClean="0"/>
              <a:t>Tipps für Cross-Plattform Entwicklung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8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– mehrere </a:t>
            </a:r>
            <a:r>
              <a:rPr lang="de-DE" dirty="0" smtClean="0"/>
              <a:t>Views &amp; Layouts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058" y="2160588"/>
            <a:ext cx="336792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51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 zwischen </a:t>
            </a:r>
            <a:r>
              <a:rPr lang="de-DE" dirty="0" err="1" smtClean="0"/>
              <a:t>Activieties</a:t>
            </a:r>
            <a:r>
              <a:rPr lang="de-DE" dirty="0" smtClean="0"/>
              <a:t> übergeben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25169"/>
            <a:ext cx="8596668" cy="4316194"/>
          </a:xfrm>
        </p:spPr>
        <p:txBody>
          <a:bodyPr/>
          <a:lstStyle/>
          <a:p>
            <a:r>
              <a:rPr lang="de-DE" dirty="0"/>
              <a:t>ü</a:t>
            </a:r>
            <a:r>
              <a:rPr lang="de-DE" dirty="0" smtClean="0"/>
              <a:t>ber statische Variablen</a:t>
            </a:r>
          </a:p>
          <a:p>
            <a:r>
              <a:rPr lang="de-DE" dirty="0"/>
              <a:t>ü</a:t>
            </a:r>
            <a:r>
              <a:rPr lang="de-DE" dirty="0" smtClean="0"/>
              <a:t>ber </a:t>
            </a:r>
            <a:r>
              <a:rPr lang="de-DE" dirty="0" err="1" smtClean="0"/>
              <a:t>Intent.PutExtra</a:t>
            </a:r>
            <a:endParaRPr lang="de-DE" dirty="0" smtClean="0"/>
          </a:p>
          <a:p>
            <a:r>
              <a:rPr lang="de-DE" dirty="0" smtClean="0"/>
              <a:t>Beispiel App4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8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Auflösung, Größe, Pixel-Dichte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Konzepte für die Unterstützung mehrere Bildschirme</a:t>
            </a:r>
          </a:p>
          <a:p>
            <a:pPr lvl="1"/>
            <a:r>
              <a:rPr lang="de-DE" dirty="0" smtClean="0"/>
              <a:t>Bildschirmgröße – physikalische Größe des Bildschirms (in Zoll)</a:t>
            </a:r>
          </a:p>
          <a:p>
            <a:pPr lvl="1"/>
            <a:r>
              <a:rPr lang="de-DE" dirty="0" smtClean="0"/>
              <a:t>Bildschirmdichte – die Anzahl der Pixel / Zoll (dpi)</a:t>
            </a:r>
          </a:p>
          <a:p>
            <a:pPr lvl="1"/>
            <a:r>
              <a:rPr lang="de-DE" dirty="0" smtClean="0"/>
              <a:t>Auflösung – die Anzahl der Pixel auf dem Bildschirm</a:t>
            </a:r>
          </a:p>
          <a:p>
            <a:pPr lvl="1"/>
            <a:r>
              <a:rPr lang="de-DE" dirty="0" smtClean="0"/>
              <a:t>Orientierung (</a:t>
            </a:r>
            <a:r>
              <a:rPr lang="de-DE" dirty="0" err="1" smtClean="0"/>
              <a:t>portrait</a:t>
            </a:r>
            <a:r>
              <a:rPr lang="de-DE" dirty="0" smtClean="0"/>
              <a:t>, </a:t>
            </a:r>
            <a:r>
              <a:rPr lang="de-DE" dirty="0" err="1" smtClean="0"/>
              <a:t>landscape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Density</a:t>
            </a:r>
            <a:r>
              <a:rPr lang="de-DE" dirty="0" smtClean="0"/>
              <a:t>-independent Pixel (</a:t>
            </a:r>
            <a:r>
              <a:rPr lang="de-DE" dirty="0" err="1" smtClean="0"/>
              <a:t>dp</a:t>
            </a:r>
            <a:r>
              <a:rPr lang="de-DE" dirty="0" smtClean="0"/>
              <a:t>) – damit kann die Größe unabhängig von der Bildschirmdichte aufgebaut werden (</a:t>
            </a:r>
            <a:r>
              <a:rPr lang="de-DE" dirty="0" err="1" smtClean="0"/>
              <a:t>px</a:t>
            </a:r>
            <a:r>
              <a:rPr lang="de-DE" dirty="0" smtClean="0"/>
              <a:t> = </a:t>
            </a:r>
            <a:r>
              <a:rPr lang="de-DE" dirty="0" err="1" smtClean="0"/>
              <a:t>dp</a:t>
            </a:r>
            <a:r>
              <a:rPr lang="de-DE" dirty="0" smtClean="0"/>
              <a:t> * dpi/160)</a:t>
            </a:r>
          </a:p>
          <a:p>
            <a:pPr lvl="1"/>
            <a:r>
              <a:rPr lang="de-DE" dirty="0" err="1" smtClean="0"/>
              <a:t>Scale</a:t>
            </a:r>
            <a:r>
              <a:rPr lang="de-DE" dirty="0" smtClean="0"/>
              <a:t>-independent Pixel (</a:t>
            </a:r>
            <a:r>
              <a:rPr lang="de-DE" dirty="0" err="1" smtClean="0"/>
              <a:t>sp</a:t>
            </a:r>
            <a:r>
              <a:rPr lang="de-DE" dirty="0" smtClean="0"/>
              <a:t>) – wie </a:t>
            </a:r>
            <a:r>
              <a:rPr lang="de-DE" dirty="0" err="1" smtClean="0"/>
              <a:t>dp</a:t>
            </a:r>
            <a:r>
              <a:rPr lang="de-DE" dirty="0" smtClean="0"/>
              <a:t> Pixel </a:t>
            </a:r>
            <a:r>
              <a:rPr lang="de-DE" smtClean="0"/>
              <a:t>aber für Fonts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71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Auflösung, Größe, Pixel-Dichte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Display-Orientierung</a:t>
            </a:r>
          </a:p>
          <a:p>
            <a:pPr lvl="1"/>
            <a:r>
              <a:rPr lang="de-DE" dirty="0" smtClean="0"/>
              <a:t>Default – kein zusätzliches Layout</a:t>
            </a:r>
          </a:p>
          <a:p>
            <a:pPr lvl="2"/>
            <a:r>
              <a:rPr lang="de-DE" dirty="0" smtClean="0"/>
              <a:t>Resources / Layout</a:t>
            </a:r>
          </a:p>
          <a:p>
            <a:pPr lvl="1"/>
            <a:r>
              <a:rPr lang="de-DE" dirty="0" smtClean="0"/>
              <a:t>Separates Layout für </a:t>
            </a:r>
            <a:r>
              <a:rPr lang="de-DE" dirty="0" err="1" smtClean="0"/>
              <a:t>Landscape</a:t>
            </a:r>
            <a:endParaRPr lang="de-DE" dirty="0" smtClean="0"/>
          </a:p>
          <a:p>
            <a:pPr lvl="2"/>
            <a:r>
              <a:rPr lang="de-DE" dirty="0"/>
              <a:t>Resources / </a:t>
            </a:r>
            <a:r>
              <a:rPr lang="de-DE" dirty="0" err="1" smtClean="0"/>
              <a:t>layout</a:t>
            </a:r>
            <a:r>
              <a:rPr lang="de-DE" dirty="0" smtClean="0"/>
              <a:t>-land</a:t>
            </a:r>
          </a:p>
          <a:p>
            <a:pPr lvl="3"/>
            <a:r>
              <a:rPr lang="de-DE" dirty="0" smtClean="0"/>
              <a:t>Der Name des Layouts muss gleich bleiben</a:t>
            </a:r>
          </a:p>
          <a:p>
            <a:pPr lvl="1"/>
            <a:r>
              <a:rPr lang="de-DE" dirty="0" smtClean="0"/>
              <a:t>Beispiel – </a:t>
            </a:r>
            <a:r>
              <a:rPr lang="de-DE" dirty="0" err="1" smtClean="0"/>
              <a:t>RotationDemo</a:t>
            </a:r>
            <a:r>
              <a:rPr lang="de-DE" dirty="0" smtClean="0"/>
              <a:t> (</a:t>
            </a:r>
            <a:r>
              <a:rPr lang="de-DE" dirty="0" err="1" smtClean="0"/>
              <a:t>Xamarin</a:t>
            </a:r>
            <a:r>
              <a:rPr lang="de-DE" smtClean="0"/>
              <a:t>)</a:t>
            </a:r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086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3168"/>
          </a:xfrm>
        </p:spPr>
        <p:txBody>
          <a:bodyPr/>
          <a:lstStyle/>
          <a:p>
            <a:r>
              <a:rPr lang="de-DE" dirty="0"/>
              <a:t>Auflösung, Größe, Pixel-Dichte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Auflösung und Größe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25" y="2972946"/>
            <a:ext cx="6768254" cy="2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4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8304"/>
          </a:xfrm>
        </p:spPr>
        <p:txBody>
          <a:bodyPr/>
          <a:lstStyle/>
          <a:p>
            <a:r>
              <a:rPr lang="de-DE" dirty="0"/>
              <a:t>Auflösung, Größe, Pixel-Dichte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08131"/>
              </p:ext>
            </p:extLst>
          </p:nvPr>
        </p:nvGraphicFramePr>
        <p:xfrm>
          <a:off x="1563922" y="2056956"/>
          <a:ext cx="5885410" cy="3881437"/>
        </p:xfrm>
        <a:graphic>
          <a:graphicData uri="http://schemas.openxmlformats.org/drawingml/2006/table">
            <a:tbl>
              <a:tblPr/>
              <a:tblGrid>
                <a:gridCol w="1177082"/>
                <a:gridCol w="1177082"/>
                <a:gridCol w="1177082"/>
                <a:gridCol w="1177082"/>
                <a:gridCol w="1177082"/>
              </a:tblGrid>
              <a:tr h="626038">
                <a:tc>
                  <a:txBody>
                    <a:bodyPr/>
                    <a:lstStyle/>
                    <a:p>
                      <a:r>
                        <a:rPr lang="de-DE" sz="1200" dirty="0"/>
                        <a:t>Low </a:t>
                      </a:r>
                      <a:r>
                        <a:rPr lang="de-DE" sz="1200" dirty="0" err="1"/>
                        <a:t>density</a:t>
                      </a:r>
                      <a:r>
                        <a:rPr lang="de-DE" sz="1200" dirty="0"/>
                        <a:t> (120), </a:t>
                      </a:r>
                      <a:r>
                        <a:rPr lang="de-DE" sz="1200" i="1" dirty="0" err="1"/>
                        <a:t>ldpi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Medium </a:t>
                      </a:r>
                      <a:r>
                        <a:rPr lang="de-DE" sz="1200" dirty="0" err="1"/>
                        <a:t>density</a:t>
                      </a:r>
                      <a:r>
                        <a:rPr lang="de-DE" sz="1200" dirty="0"/>
                        <a:t> (160), </a:t>
                      </a:r>
                      <a:r>
                        <a:rPr lang="de-DE" sz="1200" i="1" dirty="0" err="1"/>
                        <a:t>mdpi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High density (240), </a:t>
                      </a:r>
                      <a:r>
                        <a:rPr lang="de-DE" sz="1200" i="1"/>
                        <a:t>hdpi</a:t>
                      </a:r>
                      <a:r>
                        <a:rPr lang="de-DE" sz="1200"/>
                        <a:t> </a:t>
                      </a:r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Extra high density (320), </a:t>
                      </a:r>
                      <a:r>
                        <a:rPr lang="en-US" sz="1200" i="1"/>
                        <a:t>xhdpi</a:t>
                      </a:r>
                      <a:r>
                        <a:rPr lang="en-US" sz="1200"/>
                        <a:t> </a:t>
                      </a:r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2604" marR="62604" marT="31302" marB="313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8227">
                <a:tc>
                  <a:txBody>
                    <a:bodyPr/>
                    <a:lstStyle/>
                    <a:p>
                      <a:r>
                        <a:rPr lang="de-DE" sz="1200" i="1" dirty="0"/>
                        <a:t>Small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screen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QVGA (240x320)</a:t>
                      </a:r>
                      <a:endParaRPr lang="de-DE" sz="1200"/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480x640</a:t>
                      </a:r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2604" marR="62604" marT="31302" marB="3130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1661">
                <a:tc>
                  <a:txBody>
                    <a:bodyPr/>
                    <a:lstStyle/>
                    <a:p>
                      <a:r>
                        <a:rPr lang="de-DE" sz="1200" i="1" dirty="0"/>
                        <a:t>Normal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screen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WQVGA400 (240x400)</a:t>
                      </a:r>
                      <a:r>
                        <a:rPr lang="de-DE" sz="1200"/>
                        <a:t> </a:t>
                      </a:r>
                      <a:br>
                        <a:rPr lang="de-DE" sz="1200"/>
                      </a:br>
                      <a:r>
                        <a:rPr lang="de-DE" sz="1200" b="1"/>
                        <a:t>WQVGA432 (240x432)</a:t>
                      </a:r>
                      <a:endParaRPr lang="de-DE" sz="1200"/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HVGA (320x480)</a:t>
                      </a:r>
                      <a:endParaRPr lang="de-DE" sz="1200"/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WVGA800 (480x800)</a:t>
                      </a:r>
                      <a:r>
                        <a:rPr lang="de-DE" sz="1200"/>
                        <a:t> </a:t>
                      </a:r>
                      <a:br>
                        <a:rPr lang="de-DE" sz="1200"/>
                      </a:br>
                      <a:r>
                        <a:rPr lang="de-DE" sz="1200" b="1"/>
                        <a:t>WVGA854 (480x854)</a:t>
                      </a:r>
                      <a:r>
                        <a:rPr lang="de-DE" sz="1200"/>
                        <a:t> </a:t>
                      </a:r>
                      <a:br>
                        <a:rPr lang="de-DE" sz="1200"/>
                      </a:br>
                      <a:r>
                        <a:rPr lang="de-DE" sz="1200"/>
                        <a:t>600x1024</a:t>
                      </a:r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640x960</a:t>
                      </a:r>
                    </a:p>
                  </a:txBody>
                  <a:tcPr marL="62604" marR="62604" marT="31302" marB="3130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1661">
                <a:tc>
                  <a:txBody>
                    <a:bodyPr/>
                    <a:lstStyle/>
                    <a:p>
                      <a:r>
                        <a:rPr lang="de-DE" sz="1200" i="1" dirty="0"/>
                        <a:t>Large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screen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WVGA800** (480x800)</a:t>
                      </a:r>
                      <a:r>
                        <a:rPr lang="de-DE" sz="1200"/>
                        <a:t> </a:t>
                      </a:r>
                      <a:br>
                        <a:rPr lang="de-DE" sz="1200"/>
                      </a:br>
                      <a:r>
                        <a:rPr lang="de-DE" sz="1200" b="1"/>
                        <a:t>WVGA854** (480x854)</a:t>
                      </a:r>
                      <a:endParaRPr lang="de-DE" sz="1200"/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WVGA800* (480x800)</a:t>
                      </a:r>
                      <a:r>
                        <a:rPr lang="de-DE" sz="1200"/>
                        <a:t> </a:t>
                      </a:r>
                      <a:br>
                        <a:rPr lang="de-DE" sz="1200"/>
                      </a:br>
                      <a:r>
                        <a:rPr lang="de-DE" sz="1200" b="1"/>
                        <a:t>WVGA854* (480x854)</a:t>
                      </a:r>
                      <a:r>
                        <a:rPr lang="de-DE" sz="1200"/>
                        <a:t> </a:t>
                      </a:r>
                      <a:br>
                        <a:rPr lang="de-DE" sz="1200"/>
                      </a:br>
                      <a:r>
                        <a:rPr lang="de-DE" sz="1200"/>
                        <a:t>600x1024</a:t>
                      </a:r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62604" marR="62604" marT="31302" marB="3130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3850">
                <a:tc>
                  <a:txBody>
                    <a:bodyPr/>
                    <a:lstStyle/>
                    <a:p>
                      <a:r>
                        <a:rPr lang="de-DE" sz="1200" i="1" dirty="0"/>
                        <a:t>Extra Large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screen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1024x600</a:t>
                      </a:r>
                    </a:p>
                  </a:txBody>
                  <a:tcPr marL="62604" marR="62604" marT="31302" marB="31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WXGA (1280x800)</a:t>
                      </a:r>
                      <a:r>
                        <a:rPr lang="de-DE" sz="1200" baseline="30000" dirty="0"/>
                        <a:t>†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1024x768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1280x768</a:t>
                      </a:r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1536x1152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1920x1152 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1920x1200</a:t>
                      </a:r>
                    </a:p>
                  </a:txBody>
                  <a:tcPr marL="62604" marR="62604" marT="31302" marB="313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2048x1536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2560x1536 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2560x1600</a:t>
                      </a:r>
                    </a:p>
                  </a:txBody>
                  <a:tcPr marL="62604" marR="62604" marT="31302" marB="3130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1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8259"/>
          </a:xfrm>
        </p:spPr>
        <p:txBody>
          <a:bodyPr/>
          <a:lstStyle/>
          <a:p>
            <a:r>
              <a:rPr lang="de-DE" dirty="0"/>
              <a:t>Auflösung, Größe, Pixel-Dichte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80032"/>
            <a:ext cx="8596668" cy="4261331"/>
          </a:xfrm>
        </p:spPr>
        <p:txBody>
          <a:bodyPr/>
          <a:lstStyle/>
          <a:p>
            <a:r>
              <a:rPr lang="de-DE" dirty="0" smtClean="0"/>
              <a:t>Pixeldichte</a:t>
            </a:r>
          </a:p>
          <a:p>
            <a:pPr lvl="1"/>
            <a:r>
              <a:rPr lang="de-DE" dirty="0" smtClean="0"/>
              <a:t>Ohne Berücksichtigung der Pixeldichte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 smtClean="0"/>
              <a:t>Mit Berücksichtigung der Pixeldichte</a:t>
            </a:r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87" y="2576477"/>
            <a:ext cx="6055705" cy="14549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9" y="4830672"/>
            <a:ext cx="6092525" cy="13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04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de-DE" dirty="0"/>
              <a:t>Auflösung, Größe, Pixel-Dichte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63040"/>
            <a:ext cx="8596668" cy="488009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Pixeldichte</a:t>
            </a:r>
          </a:p>
          <a:p>
            <a:pPr lvl="1"/>
            <a:r>
              <a:rPr lang="de-DE" dirty="0" smtClean="0"/>
              <a:t>Für alle unterstützten Pixeldichten muss eine </a:t>
            </a:r>
            <a:r>
              <a:rPr lang="de-DE" dirty="0" err="1" smtClean="0"/>
              <a:t>Resource</a:t>
            </a:r>
            <a:r>
              <a:rPr lang="de-DE" dirty="0" smtClean="0"/>
              <a:t> geben: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smtClean="0"/>
              <a:t>Beispiel – </a:t>
            </a:r>
            <a:r>
              <a:rPr lang="de-DE" dirty="0" err="1" smtClean="0"/>
              <a:t>MultiResolution</a:t>
            </a:r>
            <a:r>
              <a:rPr lang="de-DE" dirty="0" smtClean="0"/>
              <a:t> (</a:t>
            </a:r>
            <a:r>
              <a:rPr lang="de-DE" dirty="0" err="1" smtClean="0"/>
              <a:t>Xamarin</a:t>
            </a:r>
            <a:r>
              <a:rPr lang="de-DE" dirty="0" smtClean="0"/>
              <a:t>)</a:t>
            </a:r>
          </a:p>
          <a:p>
            <a:pPr lvl="1"/>
            <a:r>
              <a:rPr lang="de-DE" dirty="0"/>
              <a:t>Icon – Converter -&gt; </a:t>
            </a:r>
            <a:r>
              <a:rPr lang="de-DE" sz="1100" dirty="0"/>
              <a:t>http://android-ui-utils.googlecode.com/hg/asset-studio/dist/icons-launcher.html#foreground.space.trim=1&amp;foreground.space.pad=0&amp;foreColor=33b5e5%2C0&amp;crop=0&amp;backgroundShape=none&amp;backColor=ffffff%2C100</a:t>
            </a:r>
            <a:endParaRPr lang="de-DE" sz="11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40443" t="18426" r="26388" b="36828"/>
          <a:stretch/>
        </p:blipFill>
        <p:spPr>
          <a:xfrm>
            <a:off x="2982276" y="2104932"/>
            <a:ext cx="1993392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9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5152"/>
          </a:xfrm>
        </p:spPr>
        <p:txBody>
          <a:bodyPr/>
          <a:lstStyle/>
          <a:p>
            <a:r>
              <a:rPr lang="de-DE" dirty="0"/>
              <a:t>Auflösung, Größe, Pixel-Dichte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77334" y="1700785"/>
            <a:ext cx="8596668" cy="4340578"/>
          </a:xfrm>
        </p:spPr>
        <p:txBody>
          <a:bodyPr/>
          <a:lstStyle/>
          <a:p>
            <a:r>
              <a:rPr lang="de-DE" dirty="0" smtClean="0"/>
              <a:t>Bildschirmgröße - </a:t>
            </a:r>
          </a:p>
          <a:p>
            <a:pPr lvl="1"/>
            <a:r>
              <a:rPr lang="de-DE" dirty="0" smtClean="0"/>
              <a:t>320dp: </a:t>
            </a:r>
            <a:r>
              <a:rPr lang="de-DE" dirty="0" err="1" smtClean="0"/>
              <a:t>phone</a:t>
            </a:r>
            <a:r>
              <a:rPr lang="de-DE" dirty="0" smtClean="0"/>
              <a:t> </a:t>
            </a:r>
            <a:r>
              <a:rPr lang="de-DE" dirty="0" err="1" smtClean="0"/>
              <a:t>screen</a:t>
            </a:r>
            <a:r>
              <a:rPr lang="de-DE" dirty="0" smtClean="0"/>
              <a:t> </a:t>
            </a:r>
            <a:r>
              <a:rPr lang="nb-NO" dirty="0" smtClean="0"/>
              <a:t>(240x320 </a:t>
            </a:r>
            <a:r>
              <a:rPr lang="nb-NO" dirty="0"/>
              <a:t>ldpi, 320x480 mdpi, 480x800 hdpi, etc</a:t>
            </a:r>
            <a:r>
              <a:rPr lang="nb-NO" dirty="0" smtClean="0"/>
              <a:t>).</a:t>
            </a:r>
          </a:p>
          <a:p>
            <a:pPr lvl="1"/>
            <a:r>
              <a:rPr lang="en-US" dirty="0"/>
              <a:t>480dp: a </a:t>
            </a:r>
            <a:r>
              <a:rPr lang="en-US" dirty="0" err="1"/>
              <a:t>tweener</a:t>
            </a:r>
            <a:r>
              <a:rPr lang="en-US" dirty="0"/>
              <a:t> </a:t>
            </a:r>
            <a:r>
              <a:rPr lang="en-US" dirty="0" smtClean="0"/>
              <a:t>tablet (480x800 </a:t>
            </a:r>
            <a:r>
              <a:rPr lang="en-US" dirty="0" err="1"/>
              <a:t>mdpi</a:t>
            </a:r>
            <a:r>
              <a:rPr lang="en-US" dirty="0" smtClean="0"/>
              <a:t>).</a:t>
            </a:r>
          </a:p>
          <a:p>
            <a:pPr lvl="1"/>
            <a:r>
              <a:rPr lang="nb-NO" dirty="0"/>
              <a:t>600dp: a 7” tablet (600x1024 mdpi</a:t>
            </a:r>
            <a:r>
              <a:rPr lang="nb-NO" dirty="0" smtClean="0"/>
              <a:t>).</a:t>
            </a:r>
          </a:p>
          <a:p>
            <a:pPr lvl="1"/>
            <a:r>
              <a:rPr lang="nb-NO" dirty="0"/>
              <a:t>720dp: a 10” tablet (720x1280 mdpi, 800x1280 mdpi, etc</a:t>
            </a:r>
            <a:r>
              <a:rPr lang="nb-NO" dirty="0" smtClean="0"/>
              <a:t>).</a:t>
            </a:r>
          </a:p>
          <a:p>
            <a:pPr marL="342900" lvl="1" indent="-342900"/>
            <a:r>
              <a:rPr lang="de-DE" dirty="0"/>
              <a:t>Für alle unterstützten Pixeldichten muss </a:t>
            </a:r>
            <a:r>
              <a:rPr lang="de-DE" dirty="0" smtClean="0"/>
              <a:t>ein Layout </a:t>
            </a:r>
            <a:r>
              <a:rPr lang="de-DE" dirty="0"/>
              <a:t>geben</a:t>
            </a:r>
            <a:r>
              <a:rPr lang="de-DE" dirty="0" smtClean="0"/>
              <a:t>:</a:t>
            </a:r>
          </a:p>
          <a:p>
            <a:pPr marL="742950" lvl="2" indent="-342900"/>
            <a:r>
              <a:rPr lang="de-DE" dirty="0" err="1"/>
              <a:t>res</a:t>
            </a:r>
            <a:r>
              <a:rPr lang="de-DE" dirty="0"/>
              <a:t>/</a:t>
            </a:r>
            <a:r>
              <a:rPr lang="de-DE" dirty="0" err="1"/>
              <a:t>layout</a:t>
            </a:r>
            <a:r>
              <a:rPr lang="de-DE" dirty="0"/>
              <a:t>/main_activity.xml           #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handsets</a:t>
            </a:r>
            <a:r>
              <a:rPr lang="de-DE" dirty="0"/>
              <a:t> (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600dp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width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 err="1"/>
              <a:t>res</a:t>
            </a:r>
            <a:r>
              <a:rPr lang="de-DE" dirty="0"/>
              <a:t>/layout-sw600dp/main_activity.xml   # </a:t>
            </a:r>
            <a:r>
              <a:rPr lang="de-DE" dirty="0" err="1"/>
              <a:t>For</a:t>
            </a:r>
            <a:r>
              <a:rPr lang="de-DE" dirty="0"/>
              <a:t> 7” </a:t>
            </a:r>
            <a:r>
              <a:rPr lang="de-DE" dirty="0" err="1"/>
              <a:t>tablets</a:t>
            </a:r>
            <a:r>
              <a:rPr lang="de-DE" dirty="0"/>
              <a:t> (600dp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bigger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 err="1"/>
              <a:t>res</a:t>
            </a:r>
            <a:r>
              <a:rPr lang="de-DE" dirty="0"/>
              <a:t>/layout-sw720dp/main_activity.xml   # </a:t>
            </a:r>
            <a:r>
              <a:rPr lang="de-DE" dirty="0" err="1"/>
              <a:t>For</a:t>
            </a:r>
            <a:r>
              <a:rPr lang="de-DE" dirty="0"/>
              <a:t> 10” </a:t>
            </a:r>
            <a:r>
              <a:rPr lang="de-DE" dirty="0" err="1"/>
              <a:t>tablets</a:t>
            </a:r>
            <a:r>
              <a:rPr lang="de-DE" dirty="0"/>
              <a:t> (720dp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bigger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817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Auflösung, Größe, Pixel-Dichte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2569"/>
          </a:xfrm>
        </p:spPr>
        <p:txBody>
          <a:bodyPr/>
          <a:lstStyle/>
          <a:p>
            <a:r>
              <a:rPr lang="de-DE" dirty="0"/>
              <a:t>Bildschirmgröße - </a:t>
            </a:r>
          </a:p>
          <a:p>
            <a:pPr lvl="1"/>
            <a:r>
              <a:rPr lang="en-US" dirty="0"/>
              <a:t>426dp x 320dp is </a:t>
            </a:r>
            <a:r>
              <a:rPr lang="en-US" dirty="0" smtClean="0"/>
              <a:t>small</a:t>
            </a:r>
          </a:p>
          <a:p>
            <a:pPr lvl="1"/>
            <a:r>
              <a:rPr lang="nl-NL" dirty="0"/>
              <a:t>470dp x 320dp is </a:t>
            </a:r>
            <a:r>
              <a:rPr lang="nl-NL" dirty="0" smtClean="0"/>
              <a:t>normal</a:t>
            </a:r>
          </a:p>
          <a:p>
            <a:pPr lvl="1"/>
            <a:r>
              <a:rPr lang="en-US" dirty="0"/>
              <a:t>640dp x 480dp is </a:t>
            </a:r>
            <a:r>
              <a:rPr lang="en-US" dirty="0" smtClean="0"/>
              <a:t>large</a:t>
            </a:r>
          </a:p>
          <a:p>
            <a:pPr lvl="1"/>
            <a:r>
              <a:rPr lang="nl-NL" dirty="0"/>
              <a:t>960dp x 720dp is </a:t>
            </a:r>
            <a:r>
              <a:rPr lang="nl-NL" dirty="0" smtClean="0"/>
              <a:t>xlarge</a:t>
            </a:r>
          </a:p>
          <a:p>
            <a:r>
              <a:rPr lang="de-DE" dirty="0" smtClean="0"/>
              <a:t>Für </a:t>
            </a:r>
            <a:r>
              <a:rPr lang="de-DE" dirty="0"/>
              <a:t>alle unterstützten Pixeldichten muss </a:t>
            </a:r>
            <a:r>
              <a:rPr lang="de-DE" dirty="0" smtClean="0"/>
              <a:t>ein Layout </a:t>
            </a:r>
            <a:r>
              <a:rPr lang="de-DE" dirty="0"/>
              <a:t>geben: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61" y="4556362"/>
            <a:ext cx="28860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2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Native vs. webbasierte Softwareentwicklung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Web-Apps</a:t>
            </a:r>
          </a:p>
          <a:p>
            <a:pPr lvl="1"/>
            <a:r>
              <a:rPr lang="de-DE" dirty="0"/>
              <a:t>Pro:</a:t>
            </a:r>
          </a:p>
          <a:p>
            <a:pPr lvl="2"/>
            <a:r>
              <a:rPr lang="de-DE" dirty="0"/>
              <a:t>laufen auf mehreren </a:t>
            </a:r>
            <a:r>
              <a:rPr lang="de-DE" dirty="0" smtClean="0"/>
              <a:t>Plattformen</a:t>
            </a:r>
            <a:endParaRPr lang="de-DE" dirty="0"/>
          </a:p>
          <a:p>
            <a:pPr lvl="2"/>
            <a:r>
              <a:rPr lang="de-DE" dirty="0" smtClean="0"/>
              <a:t>bekannte </a:t>
            </a:r>
            <a:r>
              <a:rPr lang="de-DE" dirty="0"/>
              <a:t>Technologie HTML5 / CSS3 / JavaScript</a:t>
            </a:r>
          </a:p>
          <a:p>
            <a:pPr lvl="2"/>
            <a:r>
              <a:rPr lang="de-DE" dirty="0" smtClean="0"/>
              <a:t>einfaches Update</a:t>
            </a:r>
          </a:p>
          <a:p>
            <a:pPr lvl="1"/>
            <a:r>
              <a:rPr lang="de-DE" dirty="0" smtClean="0"/>
              <a:t>Contra:</a:t>
            </a:r>
          </a:p>
          <a:p>
            <a:pPr lvl="2"/>
            <a:r>
              <a:rPr lang="de-DE" dirty="0"/>
              <a:t>nur eine </a:t>
            </a:r>
            <a:r>
              <a:rPr lang="de-DE" dirty="0" smtClean="0"/>
              <a:t>begrenzte </a:t>
            </a:r>
            <a:r>
              <a:rPr lang="de-DE" dirty="0"/>
              <a:t>Möglichkeit die Geräteeigenschaften zu nutzen (Hardware / API)</a:t>
            </a:r>
          </a:p>
          <a:p>
            <a:pPr lvl="2"/>
            <a:r>
              <a:rPr lang="de-DE" dirty="0" smtClean="0"/>
              <a:t>ungeeignet </a:t>
            </a:r>
            <a:r>
              <a:rPr lang="de-DE" dirty="0"/>
              <a:t>für performance-kritische Anwendungen</a:t>
            </a:r>
          </a:p>
          <a:p>
            <a:pPr lvl="2"/>
            <a:r>
              <a:rPr lang="de-DE" dirty="0" smtClean="0"/>
              <a:t>HTML </a:t>
            </a:r>
            <a:r>
              <a:rPr lang="de-DE" dirty="0"/>
              <a:t>/ CSS3 - kann auf unterschiedlichen </a:t>
            </a:r>
            <a:r>
              <a:rPr lang="de-DE" dirty="0" smtClean="0"/>
              <a:t>Plattformen </a:t>
            </a:r>
            <a:r>
              <a:rPr lang="de-DE" dirty="0"/>
              <a:t>unterschiedliche Ergebnisse liefern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796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9686"/>
          </a:xfrm>
        </p:spPr>
        <p:txBody>
          <a:bodyPr/>
          <a:lstStyle/>
          <a:p>
            <a:r>
              <a:rPr lang="de-DE" dirty="0" smtClean="0"/>
              <a:t>Controls - Binding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98141"/>
            <a:ext cx="8596668" cy="4810897"/>
          </a:xfrm>
        </p:spPr>
        <p:txBody>
          <a:bodyPr>
            <a:normAutofit/>
          </a:bodyPr>
          <a:lstStyle/>
          <a:p>
            <a:r>
              <a:rPr lang="de-DE" dirty="0" smtClean="0"/>
              <a:t>Datenbindung</a:t>
            </a:r>
          </a:p>
          <a:p>
            <a:pPr lvl="1"/>
            <a:r>
              <a:rPr lang="de-DE" dirty="0"/>
              <a:t>Einfache Controls – durch setzten der Properties </a:t>
            </a:r>
          </a:p>
          <a:p>
            <a:pPr lvl="1"/>
            <a:r>
              <a:rPr lang="de-DE" dirty="0" smtClean="0"/>
              <a:t>Komplexe Controls</a:t>
            </a:r>
          </a:p>
          <a:p>
            <a:pPr lvl="2"/>
            <a:r>
              <a:rPr lang="de-DE" dirty="0"/>
              <a:t>Data Adapter – eine Brücke zwischen Daten und der Adapter View. </a:t>
            </a:r>
          </a:p>
          <a:p>
            <a:pPr lvl="2"/>
            <a:r>
              <a:rPr lang="de-DE" dirty="0"/>
              <a:t>Adapter View – unterstützt ein dynamisches Generieren von Kinder-Views für alle Elemente vom Data </a:t>
            </a:r>
            <a:r>
              <a:rPr lang="de-DE" dirty="0" smtClean="0"/>
              <a:t>Adapter</a:t>
            </a:r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1"/>
            <a:r>
              <a:rPr lang="de-DE" dirty="0" smtClean="0"/>
              <a:t>Beispiel - </a:t>
            </a:r>
            <a:r>
              <a:rPr lang="de-DE" dirty="0" err="1" smtClean="0"/>
              <a:t>AppListAdapter</a:t>
            </a:r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13214" t="20782" r="50572" b="46916"/>
          <a:stretch/>
        </p:blipFill>
        <p:spPr bwMode="auto">
          <a:xfrm>
            <a:off x="1904280" y="3819751"/>
            <a:ext cx="4198620" cy="2106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197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1307"/>
          </a:xfrm>
        </p:spPr>
        <p:txBody>
          <a:bodyPr/>
          <a:lstStyle/>
          <a:p>
            <a:r>
              <a:rPr lang="de-DE" dirty="0" smtClean="0"/>
              <a:t>Internationalisierung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12795"/>
            <a:ext cx="8596668" cy="4328568"/>
          </a:xfrm>
        </p:spPr>
        <p:txBody>
          <a:bodyPr/>
          <a:lstStyle/>
          <a:p>
            <a:r>
              <a:rPr lang="de-DE" dirty="0" smtClean="0"/>
              <a:t>Für die </a:t>
            </a:r>
            <a:r>
              <a:rPr lang="de-DE" dirty="0" err="1" smtClean="0"/>
              <a:t>Resource</a:t>
            </a:r>
            <a:r>
              <a:rPr lang="de-DE" dirty="0" smtClean="0"/>
              <a:t> (String.xml) muss eine lokalisierte Version geben: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lvl="1"/>
            <a:r>
              <a:rPr lang="de-DE" dirty="0" smtClean="0"/>
              <a:t>Beispiel </a:t>
            </a:r>
            <a:r>
              <a:rPr lang="de-DE" dirty="0" err="1" smtClean="0"/>
              <a:t>AppInternationalization</a:t>
            </a:r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6090" t="31585" r="10387" b="43314"/>
          <a:stretch/>
        </p:blipFill>
        <p:spPr>
          <a:xfrm>
            <a:off x="1146414" y="2483892"/>
            <a:ext cx="2668136" cy="2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0239"/>
          </a:xfrm>
        </p:spPr>
        <p:txBody>
          <a:bodyPr/>
          <a:lstStyle/>
          <a:p>
            <a:r>
              <a:rPr lang="de-DE" dirty="0" smtClean="0"/>
              <a:t>Styles und </a:t>
            </a:r>
            <a:r>
              <a:rPr lang="de-DE" dirty="0" err="1" smtClean="0"/>
              <a:t>Themes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83141"/>
            <a:ext cx="8596668" cy="4458222"/>
          </a:xfrm>
        </p:spPr>
        <p:txBody>
          <a:bodyPr>
            <a:normAutofit/>
          </a:bodyPr>
          <a:lstStyle/>
          <a:p>
            <a:r>
              <a:rPr lang="de-DE" dirty="0" smtClean="0"/>
              <a:t>Styles direkt als Eigenschaften eines Controls</a:t>
            </a:r>
          </a:p>
          <a:p>
            <a:pPr lvl="1"/>
            <a:r>
              <a:rPr lang="de-DE" dirty="0"/>
              <a:t>&lt;</a:t>
            </a:r>
            <a:r>
              <a:rPr lang="de-DE" dirty="0" err="1"/>
              <a:t>TextView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    </a:t>
            </a:r>
            <a:r>
              <a:rPr lang="de-DE" dirty="0" err="1"/>
              <a:t>android:layout_width</a:t>
            </a:r>
            <a:r>
              <a:rPr lang="de-DE" dirty="0"/>
              <a:t>="</a:t>
            </a:r>
            <a:r>
              <a:rPr lang="de-DE" dirty="0" err="1"/>
              <a:t>fill_parent</a:t>
            </a:r>
            <a:r>
              <a:rPr lang="de-DE" dirty="0"/>
              <a:t>"</a:t>
            </a:r>
            <a:br>
              <a:rPr lang="de-DE" dirty="0"/>
            </a:br>
            <a:r>
              <a:rPr lang="de-DE" dirty="0"/>
              <a:t>    </a:t>
            </a:r>
            <a:r>
              <a:rPr lang="de-DE" dirty="0" err="1"/>
              <a:t>android:layout_height</a:t>
            </a:r>
            <a:r>
              <a:rPr lang="de-DE" dirty="0"/>
              <a:t>="</a:t>
            </a:r>
            <a:r>
              <a:rPr lang="de-DE" dirty="0" err="1"/>
              <a:t>wrap_content</a:t>
            </a:r>
            <a:r>
              <a:rPr lang="de-DE" dirty="0"/>
              <a:t>"</a:t>
            </a:r>
            <a:br>
              <a:rPr lang="de-DE" dirty="0"/>
            </a:br>
            <a:r>
              <a:rPr lang="de-DE" dirty="0"/>
              <a:t>    </a:t>
            </a:r>
            <a:r>
              <a:rPr lang="de-DE" dirty="0" err="1"/>
              <a:t>android:textColor</a:t>
            </a:r>
            <a:r>
              <a:rPr lang="de-DE" dirty="0"/>
              <a:t>="#00FF00"</a:t>
            </a:r>
            <a:br>
              <a:rPr lang="de-DE" dirty="0"/>
            </a:br>
            <a:r>
              <a:rPr lang="de-DE" dirty="0"/>
              <a:t>    </a:t>
            </a:r>
            <a:r>
              <a:rPr lang="de-DE" dirty="0" err="1"/>
              <a:t>android:typeface</a:t>
            </a:r>
            <a:r>
              <a:rPr lang="de-DE" dirty="0"/>
              <a:t>="</a:t>
            </a:r>
            <a:r>
              <a:rPr lang="de-DE" dirty="0" err="1"/>
              <a:t>monospace</a:t>
            </a:r>
            <a:r>
              <a:rPr lang="de-DE" dirty="0"/>
              <a:t>"</a:t>
            </a:r>
            <a:br>
              <a:rPr lang="de-DE" dirty="0"/>
            </a:br>
            <a:r>
              <a:rPr lang="de-DE" dirty="0"/>
              <a:t>    </a:t>
            </a:r>
            <a:r>
              <a:rPr lang="de-DE" dirty="0" err="1"/>
              <a:t>android:text</a:t>
            </a:r>
            <a:r>
              <a:rPr lang="de-DE" dirty="0"/>
              <a:t>="@</a:t>
            </a:r>
            <a:r>
              <a:rPr lang="de-DE" dirty="0" err="1"/>
              <a:t>string</a:t>
            </a:r>
            <a:r>
              <a:rPr lang="de-DE" dirty="0"/>
              <a:t>/</a:t>
            </a:r>
            <a:r>
              <a:rPr lang="de-DE" dirty="0" err="1"/>
              <a:t>hello</a:t>
            </a:r>
            <a:r>
              <a:rPr lang="de-DE" dirty="0"/>
              <a:t>" </a:t>
            </a:r>
            <a:r>
              <a:rPr lang="de-DE" dirty="0" smtClean="0"/>
              <a:t>/&gt;</a:t>
            </a:r>
          </a:p>
          <a:p>
            <a:r>
              <a:rPr lang="de-DE" dirty="0" smtClean="0"/>
              <a:t>Selbstdefinierte Styles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TextView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style="@style/</a:t>
            </a:r>
            <a:r>
              <a:rPr lang="en-US" dirty="0" err="1"/>
              <a:t>CodeFont</a:t>
            </a:r>
            <a:r>
              <a:rPr lang="en-US" dirty="0"/>
              <a:t>"</a:t>
            </a:r>
            <a:br>
              <a:rPr lang="en-US" dirty="0"/>
            </a:br>
            <a:r>
              <a:rPr lang="en-US" dirty="0"/>
              <a:t>    </a:t>
            </a:r>
            <a:r>
              <a:rPr lang="en-US" dirty="0" err="1"/>
              <a:t>android:text</a:t>
            </a:r>
            <a:r>
              <a:rPr lang="en-US" dirty="0"/>
              <a:t>="@string/hello" </a:t>
            </a:r>
            <a:r>
              <a:rPr lang="en-US" dirty="0" smtClean="0"/>
              <a:t>/&gt;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Templates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XAML</a:t>
            </a:r>
          </a:p>
        </p:txBody>
      </p:sp>
    </p:spTree>
    <p:extLst>
      <p:ext uri="{BB962C8B-B14F-4D97-AF65-F5344CB8AC3E}">
        <p14:creationId xmlns:p14="http://schemas.microsoft.com/office/powerpoint/2010/main" val="636357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648"/>
          </a:xfrm>
        </p:spPr>
        <p:txBody>
          <a:bodyPr/>
          <a:lstStyle/>
          <a:p>
            <a:r>
              <a:rPr lang="de-DE" dirty="0"/>
              <a:t>Styles und </a:t>
            </a:r>
            <a:r>
              <a:rPr lang="de-DE" dirty="0" err="1"/>
              <a:t>Themes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01255"/>
            <a:ext cx="8596668" cy="4540108"/>
          </a:xfrm>
        </p:spPr>
        <p:txBody>
          <a:bodyPr/>
          <a:lstStyle/>
          <a:p>
            <a:r>
              <a:rPr lang="de-DE" dirty="0" err="1" smtClean="0"/>
              <a:t>Theme</a:t>
            </a:r>
            <a:r>
              <a:rPr lang="de-DE" dirty="0" smtClean="0"/>
              <a:t> anwenden</a:t>
            </a:r>
          </a:p>
          <a:p>
            <a:pPr lvl="1"/>
            <a:r>
              <a:rPr lang="de-DE" dirty="0"/>
              <a:t>&lt;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android:theme</a:t>
            </a:r>
            <a:r>
              <a:rPr lang="de-DE" dirty="0"/>
              <a:t>="@style/</a:t>
            </a:r>
            <a:r>
              <a:rPr lang="de-DE" dirty="0" err="1"/>
              <a:t>CustomTheme</a:t>
            </a:r>
            <a:r>
              <a:rPr lang="de-DE" dirty="0" smtClean="0"/>
              <a:t>"&gt;</a:t>
            </a:r>
          </a:p>
          <a:p>
            <a:r>
              <a:rPr lang="de-DE" dirty="0" err="1" smtClean="0"/>
              <a:t>Theme</a:t>
            </a:r>
            <a:r>
              <a:rPr lang="de-DE" dirty="0" smtClean="0"/>
              <a:t> definieren</a:t>
            </a:r>
          </a:p>
          <a:p>
            <a:pPr lvl="1"/>
            <a:r>
              <a:rPr lang="en-US" dirty="0"/>
              <a:t>&lt;color name="</a:t>
            </a:r>
            <a:r>
              <a:rPr lang="en-US" dirty="0" err="1"/>
              <a:t>custom_theme_color</a:t>
            </a:r>
            <a:r>
              <a:rPr lang="en-US" dirty="0"/>
              <a:t>"&gt;#b0b0ff&lt;/color&gt;</a:t>
            </a:r>
            <a:br>
              <a:rPr lang="en-US" dirty="0"/>
            </a:br>
            <a:r>
              <a:rPr lang="en-US" dirty="0"/>
              <a:t>&lt;style name="</a:t>
            </a:r>
            <a:r>
              <a:rPr lang="en-US" dirty="0" err="1"/>
              <a:t>CustomTheme</a:t>
            </a:r>
            <a:r>
              <a:rPr lang="en-US" dirty="0"/>
              <a:t>" parent="</a:t>
            </a:r>
            <a:r>
              <a:rPr lang="en-US" dirty="0" err="1"/>
              <a:t>android:Theme.Light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    &lt;item name="</a:t>
            </a:r>
            <a:r>
              <a:rPr lang="en-US" dirty="0" err="1"/>
              <a:t>android:windowBackground</a:t>
            </a:r>
            <a:r>
              <a:rPr lang="en-US" dirty="0"/>
              <a:t>"&gt;@color/</a:t>
            </a:r>
            <a:r>
              <a:rPr lang="en-US" dirty="0" err="1"/>
              <a:t>custom_theme_color</a:t>
            </a:r>
            <a:r>
              <a:rPr lang="en-US" dirty="0"/>
              <a:t>&lt;/item&gt;</a:t>
            </a:r>
            <a:br>
              <a:rPr lang="en-US" dirty="0"/>
            </a:br>
            <a:r>
              <a:rPr lang="en-US" dirty="0"/>
              <a:t>    &lt;item name="</a:t>
            </a:r>
            <a:r>
              <a:rPr lang="en-US" dirty="0" err="1"/>
              <a:t>android:colorBackground</a:t>
            </a:r>
            <a:r>
              <a:rPr lang="en-US" dirty="0"/>
              <a:t>"&gt;@color/</a:t>
            </a:r>
            <a:r>
              <a:rPr lang="en-US" dirty="0" err="1"/>
              <a:t>custom_theme_color</a:t>
            </a:r>
            <a:r>
              <a:rPr lang="en-US" dirty="0"/>
              <a:t>&lt;/item&gt;</a:t>
            </a:r>
            <a:br>
              <a:rPr lang="en-US" dirty="0"/>
            </a:br>
            <a:r>
              <a:rPr lang="en-US" dirty="0"/>
              <a:t>&lt;/style</a:t>
            </a:r>
            <a:r>
              <a:rPr lang="en-US" dirty="0" smtClean="0"/>
              <a:t>&gt;</a:t>
            </a:r>
          </a:p>
          <a:p>
            <a:endParaRPr lang="en-US" dirty="0"/>
          </a:p>
          <a:p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AppStyles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402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2208"/>
          </a:xfrm>
        </p:spPr>
        <p:txBody>
          <a:bodyPr/>
          <a:lstStyle/>
          <a:p>
            <a:r>
              <a:rPr lang="de-DE" dirty="0" smtClean="0"/>
              <a:t>Hardware – Beispiel mit NFC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11809"/>
            <a:ext cx="8596668" cy="4529554"/>
          </a:xfrm>
        </p:spPr>
        <p:txBody>
          <a:bodyPr/>
          <a:lstStyle/>
          <a:p>
            <a:r>
              <a:rPr lang="de-DE" dirty="0" err="1" smtClean="0"/>
              <a:t>Near</a:t>
            </a:r>
            <a:r>
              <a:rPr lang="de-DE" dirty="0" smtClean="0"/>
              <a:t> Field Communication (NFC)</a:t>
            </a:r>
          </a:p>
          <a:p>
            <a:pPr lvl="1"/>
            <a:r>
              <a:rPr lang="de-DE" dirty="0" smtClean="0"/>
              <a:t>NFC Basic – kann nur mit dem NDEF (NFC </a:t>
            </a:r>
            <a:r>
              <a:rPr lang="de-DE" dirty="0" err="1" smtClean="0"/>
              <a:t>DataExchange</a:t>
            </a:r>
            <a:r>
              <a:rPr lang="de-DE" dirty="0" smtClean="0"/>
              <a:t> Format) arbeiten</a:t>
            </a:r>
          </a:p>
          <a:p>
            <a:pPr lvl="2"/>
            <a:r>
              <a:rPr lang="de-DE" dirty="0" smtClean="0"/>
              <a:t>Lesen / Schreiben NDEF Daten vom NFC Tag</a:t>
            </a:r>
          </a:p>
          <a:p>
            <a:pPr lvl="2"/>
            <a:r>
              <a:rPr lang="de-DE" dirty="0" smtClean="0"/>
              <a:t>Datenaustausch zwischen zwei Geräten (Android Beam)</a:t>
            </a:r>
          </a:p>
          <a:p>
            <a:pPr lvl="1"/>
            <a:r>
              <a:rPr lang="de-DE" dirty="0" err="1" smtClean="0"/>
              <a:t>Advanced</a:t>
            </a:r>
            <a:r>
              <a:rPr lang="de-DE" dirty="0" smtClean="0"/>
              <a:t> NFC</a:t>
            </a:r>
          </a:p>
          <a:p>
            <a:r>
              <a:rPr lang="de-DE" dirty="0" smtClean="0"/>
              <a:t>Wie NFC </a:t>
            </a:r>
            <a:r>
              <a:rPr lang="de-DE" dirty="0" err="1" smtClean="0"/>
              <a:t>Tag‘s</a:t>
            </a:r>
            <a:r>
              <a:rPr lang="de-DE" dirty="0" smtClean="0"/>
              <a:t> funktionieren</a:t>
            </a:r>
          </a:p>
          <a:p>
            <a:pPr lvl="1"/>
            <a:r>
              <a:rPr lang="de-DE" dirty="0" smtClean="0"/>
              <a:t>Lesen und parsen den Tag um den Mime Typ oder die URI zu finden</a:t>
            </a:r>
          </a:p>
          <a:p>
            <a:pPr lvl="1"/>
            <a:r>
              <a:rPr lang="de-DE" dirty="0" smtClean="0"/>
              <a:t>Verbinden den Mime Typ / URI mit einem </a:t>
            </a:r>
            <a:r>
              <a:rPr lang="de-DE" dirty="0" err="1" smtClean="0"/>
              <a:t>Intent</a:t>
            </a:r>
            <a:r>
              <a:rPr lang="de-DE" dirty="0" smtClean="0"/>
              <a:t> (</a:t>
            </a:r>
            <a:r>
              <a:rPr lang="de-DE" dirty="0" err="1" smtClean="0"/>
              <a:t>Intent</a:t>
            </a:r>
            <a:r>
              <a:rPr lang="de-DE" dirty="0" smtClean="0"/>
              <a:t>-Filter)</a:t>
            </a:r>
          </a:p>
          <a:p>
            <a:pPr lvl="1"/>
            <a:r>
              <a:rPr lang="de-DE" dirty="0" smtClean="0"/>
              <a:t>Starten einer </a:t>
            </a:r>
            <a:r>
              <a:rPr lang="de-DE" dirty="0" err="1" smtClean="0"/>
              <a:t>Ativity</a:t>
            </a:r>
            <a:r>
              <a:rPr lang="de-DE" dirty="0" smtClean="0"/>
              <a:t>, die mit dem </a:t>
            </a:r>
            <a:r>
              <a:rPr lang="de-DE" dirty="0" err="1" smtClean="0"/>
              <a:t>Intent</a:t>
            </a:r>
            <a:r>
              <a:rPr lang="de-DE" dirty="0" smtClean="0"/>
              <a:t> verbunden ist</a:t>
            </a:r>
          </a:p>
          <a:p>
            <a:pPr lvl="1"/>
            <a:endParaRPr lang="de-DE" dirty="0"/>
          </a:p>
          <a:p>
            <a:r>
              <a:rPr lang="de-DE" dirty="0" smtClean="0"/>
              <a:t>Beispiel </a:t>
            </a:r>
            <a:r>
              <a:rPr lang="de-DE" dirty="0" err="1" smtClean="0"/>
              <a:t>NfcSample</a:t>
            </a:r>
            <a:r>
              <a:rPr lang="de-DE" dirty="0" smtClean="0"/>
              <a:t> (</a:t>
            </a:r>
            <a:r>
              <a:rPr lang="de-DE" dirty="0" err="1" smtClean="0"/>
              <a:t>Xamarin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439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Hardware </a:t>
            </a:r>
            <a:r>
              <a:rPr lang="de-DE" dirty="0" smtClean="0"/>
              <a:t>– </a:t>
            </a:r>
            <a:r>
              <a:rPr lang="de-DE" dirty="0" err="1" smtClean="0"/>
              <a:t>Camera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 – </a:t>
            </a:r>
            <a:r>
              <a:rPr lang="de-DE" dirty="0" err="1" smtClean="0"/>
              <a:t>CameraAppDemo</a:t>
            </a:r>
            <a:r>
              <a:rPr lang="de-DE" dirty="0" smtClean="0"/>
              <a:t> (</a:t>
            </a:r>
            <a:r>
              <a:rPr lang="de-DE" dirty="0" err="1" smtClean="0"/>
              <a:t>Xamarin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Benutzt eine </a:t>
            </a:r>
            <a:r>
              <a:rPr lang="de-DE" dirty="0" err="1" smtClean="0"/>
              <a:t>default</a:t>
            </a:r>
            <a:r>
              <a:rPr lang="de-DE" dirty="0" smtClean="0"/>
              <a:t> App für die Fotoaufnahme</a:t>
            </a:r>
          </a:p>
          <a:p>
            <a:pPr lvl="1"/>
            <a:r>
              <a:rPr lang="de-DE" dirty="0" smtClean="0"/>
              <a:t>Emulator – benutzt die </a:t>
            </a:r>
            <a:r>
              <a:rPr lang="de-DE" dirty="0" err="1" smtClean="0"/>
              <a:t>WebCam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32" y="3672956"/>
            <a:ext cx="5015484" cy="24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3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119"/>
          </a:xfrm>
        </p:spPr>
        <p:txBody>
          <a:bodyPr/>
          <a:lstStyle/>
          <a:p>
            <a:r>
              <a:rPr lang="de-DE" dirty="0" smtClean="0"/>
              <a:t>Java-Integration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977081"/>
            <a:ext cx="8596668" cy="4687330"/>
          </a:xfrm>
        </p:spPr>
        <p:txBody>
          <a:bodyPr/>
          <a:lstStyle/>
          <a:p>
            <a:r>
              <a:rPr lang="de-DE" dirty="0" smtClean="0"/>
              <a:t>Java </a:t>
            </a:r>
            <a:r>
              <a:rPr lang="de-DE" dirty="0" err="1" smtClean="0"/>
              <a:t>Bindings</a:t>
            </a:r>
            <a:r>
              <a:rPr lang="de-DE" dirty="0" smtClean="0"/>
              <a:t> Library</a:t>
            </a:r>
          </a:p>
          <a:p>
            <a:pPr lvl="1"/>
            <a:r>
              <a:rPr lang="de-DE" dirty="0" smtClean="0"/>
              <a:t>Wrapper für .</a:t>
            </a:r>
            <a:r>
              <a:rPr lang="de-DE" dirty="0" err="1" smtClean="0"/>
              <a:t>jar</a:t>
            </a:r>
            <a:r>
              <a:rPr lang="de-DE" dirty="0" smtClean="0"/>
              <a:t> Files</a:t>
            </a:r>
          </a:p>
          <a:p>
            <a:r>
              <a:rPr lang="de-DE" dirty="0" smtClean="0"/>
              <a:t>Java Native Interface (JNI) – </a:t>
            </a:r>
          </a:p>
          <a:p>
            <a:pPr lvl="1"/>
            <a:r>
              <a:rPr lang="de-DE" dirty="0" smtClean="0"/>
              <a:t>erlaubt Java </a:t>
            </a:r>
            <a:r>
              <a:rPr lang="de-DE" dirty="0" err="1" smtClean="0"/>
              <a:t>calls</a:t>
            </a:r>
            <a:r>
              <a:rPr lang="de-DE" dirty="0" smtClean="0"/>
              <a:t> von anderen Sprachen in beide Richtungen</a:t>
            </a:r>
          </a:p>
          <a:p>
            <a:r>
              <a:rPr lang="de-DE" dirty="0" smtClean="0"/>
              <a:t>Code zu C# portieren</a:t>
            </a:r>
          </a:p>
          <a:p>
            <a:pPr lvl="1"/>
            <a:r>
              <a:rPr lang="de-DE" dirty="0" smtClean="0"/>
              <a:t>Manuell</a:t>
            </a:r>
          </a:p>
          <a:p>
            <a:pPr lvl="1"/>
            <a:r>
              <a:rPr lang="de-DE" dirty="0" smtClean="0"/>
              <a:t>Tool </a:t>
            </a:r>
            <a:r>
              <a:rPr lang="de-DE" dirty="0" err="1" smtClean="0"/>
              <a:t>Sharpen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655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Java-Integration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/>
              <a:t>Beispiel </a:t>
            </a:r>
            <a:r>
              <a:rPr lang="de-DE" dirty="0" smtClean="0"/>
              <a:t>– </a:t>
            </a:r>
            <a:r>
              <a:rPr lang="de-DE" dirty="0" err="1" smtClean="0"/>
              <a:t>OsmDroidBindingExample</a:t>
            </a:r>
            <a:r>
              <a:rPr lang="de-DE" dirty="0" smtClean="0"/>
              <a:t> (</a:t>
            </a:r>
            <a:r>
              <a:rPr lang="de-DE" dirty="0" err="1" smtClean="0"/>
              <a:t>Xamarin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93" y="2273641"/>
            <a:ext cx="5615050" cy="25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23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38150"/>
            <a:ext cx="8596668" cy="742950"/>
          </a:xfrm>
        </p:spPr>
        <p:txBody>
          <a:bodyPr/>
          <a:lstStyle/>
          <a:p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Lifecycle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18" y="1276350"/>
            <a:ext cx="4004500" cy="5200650"/>
          </a:xfrm>
        </p:spPr>
      </p:pic>
    </p:spTree>
    <p:extLst>
      <p:ext uri="{BB962C8B-B14F-4D97-AF65-F5344CB8AC3E}">
        <p14:creationId xmlns:p14="http://schemas.microsoft.com/office/powerpoint/2010/main" val="2871578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Lifecycle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Daten lesen</a:t>
            </a:r>
          </a:p>
          <a:p>
            <a:pPr lvl="1"/>
            <a:r>
              <a:rPr lang="de-DE" dirty="0" err="1" smtClean="0"/>
              <a:t>OnCreate</a:t>
            </a:r>
            <a:endParaRPr lang="de-DE" dirty="0" smtClean="0"/>
          </a:p>
          <a:p>
            <a:r>
              <a:rPr lang="de-DE" dirty="0" smtClean="0"/>
              <a:t>Daten </a:t>
            </a:r>
            <a:r>
              <a:rPr lang="de-DE" dirty="0" err="1" smtClean="0"/>
              <a:t>speichen</a:t>
            </a:r>
            <a:endParaRPr lang="de-DE" dirty="0" smtClean="0"/>
          </a:p>
          <a:p>
            <a:pPr lvl="1"/>
            <a:r>
              <a:rPr lang="de-DE" dirty="0" err="1" smtClean="0"/>
              <a:t>OnPause</a:t>
            </a:r>
            <a:r>
              <a:rPr lang="de-DE" dirty="0" smtClean="0"/>
              <a:t> – speichern von persistenten Daten, </a:t>
            </a:r>
            <a:r>
              <a:rPr lang="de-DE" dirty="0" err="1"/>
              <a:t>R</a:t>
            </a:r>
            <a:r>
              <a:rPr lang="de-DE" dirty="0" err="1" smtClean="0"/>
              <a:t>esourcen</a:t>
            </a:r>
            <a:r>
              <a:rPr lang="de-DE" dirty="0" smtClean="0"/>
              <a:t> freigeben…</a:t>
            </a:r>
          </a:p>
          <a:p>
            <a:pPr lvl="1"/>
            <a:r>
              <a:rPr lang="de-DE" dirty="0" err="1" smtClean="0"/>
              <a:t>OnSaveInstanceState</a:t>
            </a:r>
            <a:r>
              <a:rPr lang="de-DE" dirty="0" smtClean="0"/>
              <a:t> – speichern von temporären Daten</a:t>
            </a:r>
          </a:p>
          <a:p>
            <a:pPr lvl="1"/>
            <a:endParaRPr lang="de-DE" dirty="0"/>
          </a:p>
          <a:p>
            <a:r>
              <a:rPr lang="de-DE" dirty="0" smtClean="0"/>
              <a:t>Beispiel - </a:t>
            </a:r>
            <a:r>
              <a:rPr lang="de-DE" dirty="0" err="1" smtClean="0"/>
              <a:t>AppLifeCycle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11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Native vs. webbasierte Softwareentwicklung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Native-Apps:</a:t>
            </a:r>
          </a:p>
          <a:p>
            <a:pPr lvl="1"/>
            <a:r>
              <a:rPr lang="de-DE" dirty="0"/>
              <a:t>Pro:</a:t>
            </a:r>
          </a:p>
          <a:p>
            <a:pPr lvl="2"/>
            <a:r>
              <a:rPr lang="de-DE" dirty="0" smtClean="0"/>
              <a:t>kann </a:t>
            </a:r>
            <a:r>
              <a:rPr lang="de-DE" dirty="0"/>
              <a:t>alle Geräteeigenschaften nutzen</a:t>
            </a:r>
          </a:p>
          <a:p>
            <a:pPr lvl="2"/>
            <a:r>
              <a:rPr lang="de-DE" dirty="0" smtClean="0"/>
              <a:t>geeignet </a:t>
            </a:r>
            <a:r>
              <a:rPr lang="de-DE" dirty="0"/>
              <a:t>für eine komplexe GUI / BL </a:t>
            </a:r>
          </a:p>
          <a:p>
            <a:pPr lvl="2"/>
            <a:r>
              <a:rPr lang="de-DE" dirty="0" smtClean="0"/>
              <a:t>beste </a:t>
            </a:r>
            <a:r>
              <a:rPr lang="de-DE" dirty="0"/>
              <a:t>Performance</a:t>
            </a:r>
          </a:p>
          <a:p>
            <a:pPr lvl="2"/>
            <a:r>
              <a:rPr lang="de-DE" dirty="0" smtClean="0"/>
              <a:t>können </a:t>
            </a:r>
            <a:r>
              <a:rPr lang="de-DE" dirty="0"/>
              <a:t>im Store verkauft werden</a:t>
            </a:r>
          </a:p>
          <a:p>
            <a:pPr lvl="1"/>
            <a:r>
              <a:rPr lang="de-DE" dirty="0"/>
              <a:t>Contra:</a:t>
            </a:r>
          </a:p>
          <a:p>
            <a:pPr lvl="2"/>
            <a:r>
              <a:rPr lang="de-DE" dirty="0" smtClean="0"/>
              <a:t>meistens </a:t>
            </a:r>
            <a:r>
              <a:rPr lang="de-DE" dirty="0"/>
              <a:t>nur für eine </a:t>
            </a:r>
            <a:r>
              <a:rPr lang="de-DE" dirty="0" smtClean="0"/>
              <a:t>Plattform</a:t>
            </a:r>
            <a:endParaRPr lang="de-DE" dirty="0"/>
          </a:p>
          <a:p>
            <a:pPr lvl="2"/>
            <a:r>
              <a:rPr lang="de-DE" dirty="0" smtClean="0"/>
              <a:t>eine </a:t>
            </a:r>
            <a:r>
              <a:rPr lang="de-DE" dirty="0"/>
              <a:t>bestimmte Sprache notwendig</a:t>
            </a:r>
          </a:p>
          <a:p>
            <a:pPr lvl="2"/>
            <a:r>
              <a:rPr lang="de-DE" dirty="0" smtClean="0"/>
              <a:t>teurer </a:t>
            </a:r>
            <a:r>
              <a:rPr lang="de-DE" dirty="0"/>
              <a:t>in der Entwicklung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12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gibt folgende Typen von Services</a:t>
            </a:r>
          </a:p>
          <a:p>
            <a:pPr lvl="1"/>
            <a:r>
              <a:rPr lang="de-DE" dirty="0" err="1" smtClean="0"/>
              <a:t>Started</a:t>
            </a:r>
            <a:r>
              <a:rPr lang="de-DE" dirty="0" smtClean="0"/>
              <a:t> Service – für lang-laufende Tasks, ohne Interaktion</a:t>
            </a:r>
          </a:p>
          <a:p>
            <a:pPr lvl="1"/>
            <a:r>
              <a:rPr lang="de-DE" dirty="0" err="1" smtClean="0"/>
              <a:t>Bound</a:t>
            </a:r>
            <a:r>
              <a:rPr lang="de-DE" dirty="0" smtClean="0"/>
              <a:t> Service – für Task, die Interagieren mit z.B.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 lvl="1"/>
            <a:r>
              <a:rPr lang="de-DE" dirty="0" smtClean="0"/>
              <a:t>Eine Mischung von beiden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530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Started</a:t>
            </a:r>
            <a:r>
              <a:rPr lang="de-DE" dirty="0"/>
              <a:t> Service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71650"/>
            <a:ext cx="4313766" cy="5010149"/>
          </a:xfrm>
        </p:spPr>
        <p:txBody>
          <a:bodyPr/>
          <a:lstStyle/>
          <a:p>
            <a:r>
              <a:rPr lang="de-DE" dirty="0" err="1" smtClean="0"/>
              <a:t>Lifecycle</a:t>
            </a:r>
            <a:endParaRPr lang="de-DE" dirty="0" smtClean="0"/>
          </a:p>
          <a:p>
            <a:pPr lvl="1"/>
            <a:r>
              <a:rPr lang="de-DE" dirty="0" smtClean="0"/>
              <a:t>Der </a:t>
            </a:r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unabhängig von der aufrufenden Komponente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77" y="1628775"/>
            <a:ext cx="34575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6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Started</a:t>
            </a:r>
            <a:r>
              <a:rPr lang="de-DE" dirty="0"/>
              <a:t> Service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Service läuft auf dem Main Thread!</a:t>
            </a:r>
          </a:p>
          <a:p>
            <a:pPr lvl="1"/>
            <a:r>
              <a:rPr lang="de-DE" dirty="0" smtClean="0"/>
              <a:t>Alle lang-laufende Task müssen in einem separatem Thread laufen</a:t>
            </a:r>
          </a:p>
          <a:p>
            <a:pPr lvl="1"/>
            <a:r>
              <a:rPr lang="de-DE" dirty="0" smtClean="0"/>
              <a:t>Der Service-</a:t>
            </a:r>
            <a:r>
              <a:rPr lang="de-DE" dirty="0" err="1" smtClean="0"/>
              <a:t>Lifecycle</a:t>
            </a:r>
            <a:r>
              <a:rPr lang="de-DE" dirty="0" smtClean="0"/>
              <a:t> ist von seinem Aufrufer unabhängig</a:t>
            </a:r>
          </a:p>
          <a:p>
            <a:r>
              <a:rPr lang="de-DE" dirty="0" smtClean="0"/>
              <a:t>Keine Kommunikation zum Service möglich </a:t>
            </a:r>
          </a:p>
          <a:p>
            <a:r>
              <a:rPr lang="de-DE" dirty="0" smtClean="0"/>
              <a:t>Beispiel </a:t>
            </a:r>
            <a:r>
              <a:rPr lang="de-DE" dirty="0" err="1" smtClean="0"/>
              <a:t>DemoService</a:t>
            </a:r>
            <a:r>
              <a:rPr lang="de-DE" dirty="0" smtClean="0"/>
              <a:t> (</a:t>
            </a:r>
            <a:r>
              <a:rPr lang="de-DE" dirty="0" err="1" smtClean="0"/>
              <a:t>Xamarin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305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475"/>
          </a:xfrm>
        </p:spPr>
        <p:txBody>
          <a:bodyPr/>
          <a:lstStyle/>
          <a:p>
            <a:r>
              <a:rPr lang="de-DE" dirty="0" err="1" smtClean="0"/>
              <a:t>Bound</a:t>
            </a:r>
            <a:r>
              <a:rPr lang="de-DE" dirty="0" smtClean="0"/>
              <a:t> Service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362075"/>
            <a:ext cx="8596668" cy="4679287"/>
          </a:xfrm>
        </p:spPr>
        <p:txBody>
          <a:bodyPr/>
          <a:lstStyle/>
          <a:p>
            <a:r>
              <a:rPr lang="de-DE" dirty="0" err="1" smtClean="0"/>
              <a:t>Lifecycle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1314450"/>
            <a:ext cx="2774903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43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4425"/>
          </a:xfrm>
        </p:spPr>
        <p:txBody>
          <a:bodyPr/>
          <a:lstStyle/>
          <a:p>
            <a:r>
              <a:rPr lang="de-DE" dirty="0" err="1"/>
              <a:t>Bound</a:t>
            </a:r>
            <a:r>
              <a:rPr lang="de-DE" dirty="0"/>
              <a:t> Service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019301"/>
            <a:ext cx="8596668" cy="4022062"/>
          </a:xfrm>
        </p:spPr>
        <p:txBody>
          <a:bodyPr/>
          <a:lstStyle/>
          <a:p>
            <a:r>
              <a:rPr lang="de-DE" dirty="0"/>
              <a:t>Der Service läuft auf dem Main Thread!</a:t>
            </a:r>
          </a:p>
          <a:p>
            <a:pPr lvl="1"/>
            <a:r>
              <a:rPr lang="de-DE" dirty="0"/>
              <a:t>Alle lang-laufende Task müssen in einem separatem Thread laufen</a:t>
            </a:r>
          </a:p>
          <a:p>
            <a:pPr lvl="1"/>
            <a:r>
              <a:rPr lang="de-DE" dirty="0"/>
              <a:t>Der Service-</a:t>
            </a:r>
            <a:r>
              <a:rPr lang="de-DE" dirty="0" err="1"/>
              <a:t>Lifecycle</a:t>
            </a:r>
            <a:r>
              <a:rPr lang="de-DE" dirty="0"/>
              <a:t> ist von seinem Aufrufer </a:t>
            </a:r>
            <a:r>
              <a:rPr lang="de-DE" dirty="0" smtClean="0"/>
              <a:t>abhängig</a:t>
            </a:r>
            <a:endParaRPr lang="de-DE" dirty="0"/>
          </a:p>
          <a:p>
            <a:r>
              <a:rPr lang="de-DE" dirty="0" smtClean="0"/>
              <a:t>Kommunikation mit dem </a:t>
            </a:r>
            <a:r>
              <a:rPr lang="de-DE" dirty="0"/>
              <a:t>Service möglich </a:t>
            </a:r>
          </a:p>
          <a:p>
            <a:r>
              <a:rPr lang="de-DE" dirty="0"/>
              <a:t>Beispiel </a:t>
            </a:r>
            <a:r>
              <a:rPr lang="de-DE" dirty="0" err="1"/>
              <a:t>DemoService</a:t>
            </a:r>
            <a:r>
              <a:rPr lang="de-DE" dirty="0"/>
              <a:t> (</a:t>
            </a:r>
            <a:r>
              <a:rPr lang="de-DE" dirty="0" err="1"/>
              <a:t>Xamarin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567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350"/>
          </a:xfrm>
        </p:spPr>
        <p:txBody>
          <a:bodyPr/>
          <a:lstStyle/>
          <a:p>
            <a:r>
              <a:rPr lang="de-DE" dirty="0" smtClean="0"/>
              <a:t>Web Services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04951"/>
            <a:ext cx="8596668" cy="4536412"/>
          </a:xfrm>
        </p:spPr>
        <p:txBody>
          <a:bodyPr/>
          <a:lstStyle/>
          <a:p>
            <a:r>
              <a:rPr lang="de-DE" dirty="0" smtClean="0"/>
              <a:t>Unterstützte Web Services</a:t>
            </a:r>
          </a:p>
          <a:p>
            <a:pPr lvl="1"/>
            <a:r>
              <a:rPr lang="de-DE" dirty="0" smtClean="0"/>
              <a:t>REST Service</a:t>
            </a:r>
          </a:p>
          <a:p>
            <a:pPr lvl="1"/>
            <a:r>
              <a:rPr lang="de-DE" dirty="0" smtClean="0"/>
              <a:t>WCF Service (nur </a:t>
            </a:r>
            <a:r>
              <a:rPr lang="de-DE" dirty="0" err="1" smtClean="0"/>
              <a:t>BasicHttpBinding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SOAP Service (SOAP 1.1 / HTTP, ASMX)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14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de-DE" dirty="0"/>
              <a:t>Web Services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76401"/>
            <a:ext cx="8596668" cy="4619624"/>
          </a:xfrm>
        </p:spPr>
        <p:txBody>
          <a:bodyPr/>
          <a:lstStyle/>
          <a:p>
            <a:r>
              <a:rPr lang="de-DE" dirty="0" smtClean="0"/>
              <a:t>REST Services</a:t>
            </a:r>
          </a:p>
          <a:p>
            <a:pPr lvl="1"/>
            <a:r>
              <a:rPr lang="de-DE" dirty="0" smtClean="0"/>
              <a:t>Aufrufmöglichkeiten	</a:t>
            </a:r>
          </a:p>
          <a:p>
            <a:pPr lvl="2"/>
            <a:r>
              <a:rPr lang="de-DE" dirty="0" err="1" smtClean="0"/>
              <a:t>HttpWebRequest</a:t>
            </a:r>
            <a:r>
              <a:rPr lang="de-DE" dirty="0" smtClean="0"/>
              <a:t> / </a:t>
            </a:r>
            <a:r>
              <a:rPr lang="de-DE" dirty="0" err="1" smtClean="0"/>
              <a:t>WebClient</a:t>
            </a:r>
            <a:endParaRPr lang="de-DE" dirty="0" smtClean="0"/>
          </a:p>
          <a:p>
            <a:pPr lvl="2"/>
            <a:r>
              <a:rPr lang="de-DE" dirty="0" err="1" smtClean="0"/>
              <a:t>RestSharp</a:t>
            </a:r>
            <a:endParaRPr lang="de-DE" dirty="0" smtClean="0"/>
          </a:p>
          <a:p>
            <a:pPr lvl="2"/>
            <a:r>
              <a:rPr lang="de-DE" dirty="0" err="1" smtClean="0"/>
              <a:t>Hammock</a:t>
            </a:r>
            <a:endParaRPr lang="de-DE" dirty="0" smtClean="0"/>
          </a:p>
          <a:p>
            <a:pPr lvl="2"/>
            <a:r>
              <a:rPr lang="de-DE" dirty="0" smtClean="0"/>
              <a:t>NSURL Connection</a:t>
            </a:r>
          </a:p>
          <a:p>
            <a:pPr lvl="2"/>
            <a:r>
              <a:rPr lang="de-DE" dirty="0" err="1" smtClean="0"/>
              <a:t>ServiceStack</a:t>
            </a:r>
            <a:endParaRPr lang="de-DE" dirty="0" smtClean="0"/>
          </a:p>
          <a:p>
            <a:pPr lvl="1"/>
            <a:r>
              <a:rPr lang="de-DE" dirty="0" smtClean="0"/>
              <a:t>XML / JSON Parser</a:t>
            </a:r>
          </a:p>
          <a:p>
            <a:pPr lvl="2"/>
            <a:r>
              <a:rPr lang="de-DE" dirty="0" err="1" smtClean="0"/>
              <a:t>System.Xml</a:t>
            </a:r>
            <a:r>
              <a:rPr lang="de-DE" dirty="0" smtClean="0"/>
              <a:t> / </a:t>
            </a:r>
            <a:r>
              <a:rPr lang="de-DE" dirty="0" err="1" smtClean="0"/>
              <a:t>System.Json</a:t>
            </a:r>
            <a:r>
              <a:rPr lang="de-DE" dirty="0" smtClean="0"/>
              <a:t> / </a:t>
            </a:r>
            <a:r>
              <a:rPr lang="de-DE" dirty="0" err="1" smtClean="0"/>
              <a:t>System.Xml.Linq</a:t>
            </a:r>
            <a:endParaRPr lang="de-DE" dirty="0" smtClean="0"/>
          </a:p>
          <a:p>
            <a:pPr lvl="2"/>
            <a:r>
              <a:rPr lang="de-DE" dirty="0" err="1" smtClean="0"/>
              <a:t>NewtonSoft</a:t>
            </a:r>
            <a:r>
              <a:rPr lang="de-DE" dirty="0" smtClean="0"/>
              <a:t> Json.NET</a:t>
            </a:r>
          </a:p>
          <a:p>
            <a:pPr lvl="2"/>
            <a:r>
              <a:rPr lang="de-DE" dirty="0" err="1" smtClean="0"/>
              <a:t>ServiceStack.Text</a:t>
            </a:r>
            <a:endParaRPr lang="de-DE" dirty="0" smtClean="0"/>
          </a:p>
          <a:p>
            <a:r>
              <a:rPr lang="de-DE" dirty="0" smtClean="0"/>
              <a:t>Beispiel </a:t>
            </a:r>
            <a:r>
              <a:rPr lang="de-DE" dirty="0" err="1" smtClean="0"/>
              <a:t>AppRestService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586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de-DE" dirty="0" smtClean="0"/>
              <a:t>Web Services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47801"/>
            <a:ext cx="8596668" cy="5114924"/>
          </a:xfrm>
        </p:spPr>
        <p:txBody>
          <a:bodyPr/>
          <a:lstStyle/>
          <a:p>
            <a:r>
              <a:rPr lang="de-DE" dirty="0" smtClean="0"/>
              <a:t>WCF</a:t>
            </a:r>
          </a:p>
          <a:p>
            <a:pPr lvl="1"/>
            <a:r>
              <a:rPr lang="de-DE" dirty="0" smtClean="0"/>
              <a:t>nur </a:t>
            </a:r>
            <a:r>
              <a:rPr lang="de-DE" dirty="0" err="1" smtClean="0"/>
              <a:t>basicHttpBinding</a:t>
            </a:r>
            <a:r>
              <a:rPr lang="de-DE" dirty="0" smtClean="0"/>
              <a:t> möglich</a:t>
            </a:r>
          </a:p>
          <a:p>
            <a:pPr lvl="1"/>
            <a:r>
              <a:rPr lang="de-DE" dirty="0" smtClean="0"/>
              <a:t>Proxy- Generierung mit dem Silverlight Tool SlSvcUtil.exe</a:t>
            </a:r>
          </a:p>
          <a:p>
            <a:pPr lvl="1"/>
            <a:r>
              <a:rPr lang="de-DE" dirty="0" smtClean="0"/>
              <a:t>Beispiel </a:t>
            </a:r>
            <a:r>
              <a:rPr lang="de-DE" dirty="0" err="1" smtClean="0"/>
              <a:t>MyWcfService</a:t>
            </a:r>
            <a:r>
              <a:rPr lang="de-DE" dirty="0" smtClean="0"/>
              <a:t> (WCF Service) und </a:t>
            </a:r>
            <a:r>
              <a:rPr lang="de-DE" dirty="0" err="1" smtClean="0"/>
              <a:t>AppWcfService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3295650"/>
            <a:ext cx="64484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04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2025"/>
          </a:xfrm>
        </p:spPr>
        <p:txBody>
          <a:bodyPr/>
          <a:lstStyle/>
          <a:p>
            <a:r>
              <a:rPr lang="de-DE" dirty="0" smtClean="0"/>
              <a:t>Components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71625"/>
            <a:ext cx="8596668" cy="4469737"/>
          </a:xfrm>
        </p:spPr>
        <p:txBody>
          <a:bodyPr/>
          <a:lstStyle/>
          <a:p>
            <a:r>
              <a:rPr lang="de-DE" dirty="0" smtClean="0"/>
              <a:t>Fertige Komponente</a:t>
            </a:r>
          </a:p>
          <a:p>
            <a:pPr lvl="1"/>
            <a:r>
              <a:rPr lang="de-DE" dirty="0" smtClean="0"/>
              <a:t>Alle Komponente beinhalten eine Anleitung, wie man sie benutzt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6391" t="8322" r="6975" b="1"/>
          <a:stretch/>
        </p:blipFill>
        <p:spPr>
          <a:xfrm>
            <a:off x="1228727" y="2406638"/>
            <a:ext cx="6343648" cy="43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91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Cross-Plattform Entwicklung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85925"/>
            <a:ext cx="8596668" cy="4355437"/>
          </a:xfrm>
        </p:spPr>
        <p:txBody>
          <a:bodyPr/>
          <a:lstStyle/>
          <a:p>
            <a:r>
              <a:rPr lang="de-DE" dirty="0" smtClean="0"/>
              <a:t>Wichtigste Elemente der </a:t>
            </a:r>
            <a:r>
              <a:rPr lang="de-DE" dirty="0" smtClean="0"/>
              <a:t>Cross-Plattform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C#</a:t>
            </a:r>
          </a:p>
          <a:p>
            <a:pPr lvl="1"/>
            <a:r>
              <a:rPr lang="de-DE" dirty="0" smtClean="0"/>
              <a:t>Mono .NET Framework</a:t>
            </a:r>
          </a:p>
          <a:p>
            <a:pPr lvl="1"/>
            <a:r>
              <a:rPr lang="de-DE" dirty="0" smtClean="0"/>
              <a:t>Compiler</a:t>
            </a:r>
          </a:p>
          <a:p>
            <a:pPr lvl="1"/>
            <a:r>
              <a:rPr lang="de-DE" dirty="0" smtClean="0"/>
              <a:t>IDE Tools</a:t>
            </a:r>
          </a:p>
          <a:p>
            <a:pPr lvl="2"/>
            <a:r>
              <a:rPr lang="de-DE" dirty="0" smtClean="0"/>
              <a:t>Visual Studio </a:t>
            </a:r>
            <a:r>
              <a:rPr lang="de-DE" dirty="0" err="1"/>
              <a:t>P</a:t>
            </a:r>
            <a:r>
              <a:rPr lang="de-DE" dirty="0" err="1" smtClean="0"/>
              <a:t>lug-in</a:t>
            </a:r>
            <a:endParaRPr lang="de-DE" dirty="0" smtClean="0"/>
          </a:p>
          <a:p>
            <a:pPr lvl="2"/>
            <a:r>
              <a:rPr lang="de-DE" dirty="0" err="1" smtClean="0"/>
              <a:t>Xamarin</a:t>
            </a:r>
            <a:r>
              <a:rPr lang="de-DE" dirty="0" smtClean="0"/>
              <a:t> Studio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22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Native vs. webbasierte Softwareentwicklung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Tools für Web-Apps</a:t>
            </a:r>
          </a:p>
          <a:p>
            <a:pPr lvl="1"/>
            <a:r>
              <a:rPr lang="de-DE" dirty="0" err="1"/>
              <a:t>Phonegap</a:t>
            </a:r>
            <a:r>
              <a:rPr lang="de-DE" dirty="0"/>
              <a:t> / </a:t>
            </a:r>
            <a:r>
              <a:rPr lang="de-DE" dirty="0" err="1"/>
              <a:t>Appcelerator</a:t>
            </a:r>
            <a:r>
              <a:rPr lang="de-DE" dirty="0"/>
              <a:t> </a:t>
            </a:r>
            <a:r>
              <a:rPr lang="de-DE" dirty="0" err="1"/>
              <a:t>Titanium</a:t>
            </a:r>
            <a:r>
              <a:rPr lang="de-DE" dirty="0"/>
              <a:t> / </a:t>
            </a:r>
            <a:r>
              <a:rPr lang="de-DE" dirty="0" err="1"/>
              <a:t>Sencha</a:t>
            </a:r>
            <a:r>
              <a:rPr lang="de-DE" dirty="0"/>
              <a:t> </a:t>
            </a:r>
            <a:r>
              <a:rPr lang="de-DE" dirty="0" smtClean="0"/>
              <a:t>Touch …</a:t>
            </a:r>
          </a:p>
          <a:p>
            <a:pPr lvl="1"/>
            <a:r>
              <a:rPr lang="de-DE" dirty="0" smtClean="0"/>
              <a:t>versuchen </a:t>
            </a:r>
            <a:r>
              <a:rPr lang="de-DE" dirty="0"/>
              <a:t>die Vorteile beide </a:t>
            </a:r>
            <a:r>
              <a:rPr lang="de-DE" dirty="0" smtClean="0"/>
              <a:t>Methoden, Web / Native </a:t>
            </a:r>
            <a:r>
              <a:rPr lang="de-DE" dirty="0"/>
              <a:t>zu vereinen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  <a:p>
            <a:r>
              <a:rPr lang="de-DE" dirty="0" smtClean="0"/>
              <a:t>Tools für native Apps:</a:t>
            </a:r>
          </a:p>
          <a:p>
            <a:pPr lvl="1"/>
            <a:r>
              <a:rPr lang="de-DE" dirty="0" smtClean="0"/>
              <a:t>Visual Studio (WP7 / 8 / Windows Store) – C# / C++ …</a:t>
            </a:r>
          </a:p>
          <a:p>
            <a:pPr lvl="1"/>
            <a:r>
              <a:rPr lang="de-DE" dirty="0" err="1" smtClean="0"/>
              <a:t>Eclipse</a:t>
            </a:r>
            <a:r>
              <a:rPr lang="de-DE" dirty="0" smtClean="0"/>
              <a:t> / Android SDK – Java</a:t>
            </a:r>
          </a:p>
          <a:p>
            <a:pPr lvl="1"/>
            <a:r>
              <a:rPr lang="de-DE" dirty="0" err="1"/>
              <a:t>Xcode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err="1" smtClean="0"/>
              <a:t>iOS</a:t>
            </a:r>
            <a:r>
              <a:rPr lang="de-DE" dirty="0" smtClean="0"/>
              <a:t> – </a:t>
            </a:r>
            <a:r>
              <a:rPr lang="de-DE" dirty="0" err="1" smtClean="0"/>
              <a:t>Objective</a:t>
            </a:r>
            <a:r>
              <a:rPr lang="de-DE" dirty="0" smtClean="0"/>
              <a:t>-C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110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/>
          <a:lstStyle/>
          <a:p>
            <a:r>
              <a:rPr lang="de-DE" dirty="0" smtClean="0"/>
              <a:t>Cross-Plattform </a:t>
            </a:r>
            <a:r>
              <a:rPr lang="de-DE" dirty="0"/>
              <a:t>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52601"/>
            <a:ext cx="8596668" cy="4288762"/>
          </a:xfrm>
        </p:spPr>
        <p:txBody>
          <a:bodyPr/>
          <a:lstStyle/>
          <a:p>
            <a:r>
              <a:rPr lang="de-DE" dirty="0" smtClean="0"/>
              <a:t>Plattform </a:t>
            </a:r>
            <a:r>
              <a:rPr lang="de-DE" dirty="0" smtClean="0"/>
              <a:t>SDK</a:t>
            </a:r>
          </a:p>
          <a:p>
            <a:pPr lvl="1"/>
            <a:r>
              <a:rPr lang="de-DE" dirty="0" err="1" smtClean="0"/>
              <a:t>iOS</a:t>
            </a:r>
            <a:r>
              <a:rPr lang="de-DE" dirty="0" smtClean="0"/>
              <a:t> </a:t>
            </a:r>
          </a:p>
          <a:p>
            <a:pPr lvl="2"/>
            <a:r>
              <a:rPr lang="de-DE" dirty="0" err="1" smtClean="0"/>
              <a:t>Xamarin.iOS</a:t>
            </a:r>
            <a:r>
              <a:rPr lang="de-DE" dirty="0" smtClean="0"/>
              <a:t> entspricht </a:t>
            </a:r>
            <a:r>
              <a:rPr lang="de-DE" dirty="0" err="1" smtClean="0"/>
              <a:t>Apple‘s</a:t>
            </a:r>
            <a:r>
              <a:rPr lang="de-DE" dirty="0" smtClean="0"/>
              <a:t> </a:t>
            </a:r>
            <a:r>
              <a:rPr lang="de-DE" dirty="0" err="1" smtClean="0"/>
              <a:t>CocoaTouch</a:t>
            </a:r>
            <a:r>
              <a:rPr lang="de-DE" dirty="0" smtClean="0"/>
              <a:t> SDK</a:t>
            </a:r>
          </a:p>
          <a:p>
            <a:pPr lvl="2"/>
            <a:r>
              <a:rPr lang="de-DE" dirty="0" err="1" smtClean="0"/>
              <a:t>MonoTouch.UIKit</a:t>
            </a:r>
            <a:r>
              <a:rPr lang="de-DE" dirty="0" smtClean="0"/>
              <a:t> entspricht </a:t>
            </a:r>
            <a:r>
              <a:rPr lang="de-DE" dirty="0" err="1" smtClean="0"/>
              <a:t>UIKit</a:t>
            </a:r>
            <a:r>
              <a:rPr lang="de-DE" dirty="0" smtClean="0"/>
              <a:t> Framework</a:t>
            </a:r>
          </a:p>
          <a:p>
            <a:pPr lvl="2"/>
            <a:r>
              <a:rPr lang="de-DE" dirty="0" smtClean="0"/>
              <a:t>Mac Rechner ist notwendig</a:t>
            </a:r>
          </a:p>
          <a:p>
            <a:pPr lvl="2"/>
            <a:r>
              <a:rPr lang="de-DE" dirty="0" err="1" smtClean="0"/>
              <a:t>Apple‘s</a:t>
            </a:r>
            <a:r>
              <a:rPr lang="de-DE" dirty="0" smtClean="0"/>
              <a:t> Developer </a:t>
            </a:r>
            <a:r>
              <a:rPr lang="de-DE" dirty="0" err="1" smtClean="0"/>
              <a:t>Licenz</a:t>
            </a:r>
            <a:r>
              <a:rPr lang="de-DE" dirty="0" smtClean="0"/>
              <a:t> ist notwendig</a:t>
            </a:r>
          </a:p>
          <a:p>
            <a:pPr lvl="1"/>
            <a:r>
              <a:rPr lang="de-DE" dirty="0" smtClean="0"/>
              <a:t>Android</a:t>
            </a:r>
          </a:p>
          <a:p>
            <a:pPr lvl="2"/>
            <a:r>
              <a:rPr lang="de-DE" dirty="0" err="1" smtClean="0"/>
              <a:t>Xamarin.Android</a:t>
            </a:r>
            <a:r>
              <a:rPr lang="de-DE" dirty="0" smtClean="0"/>
              <a:t> entspricht </a:t>
            </a:r>
            <a:r>
              <a:rPr lang="de-DE" dirty="0" err="1" smtClean="0"/>
              <a:t>Google‘s</a:t>
            </a:r>
            <a:r>
              <a:rPr lang="de-DE" dirty="0" smtClean="0"/>
              <a:t> Android SDK</a:t>
            </a:r>
          </a:p>
          <a:p>
            <a:pPr lvl="1"/>
            <a:r>
              <a:rPr lang="de-DE" dirty="0" smtClean="0"/>
              <a:t>Windows Phone – direkt vom Microsoft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5716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1550"/>
          </a:xfrm>
        </p:spPr>
        <p:txBody>
          <a:bodyPr/>
          <a:lstStyle/>
          <a:p>
            <a:r>
              <a:rPr lang="de-DE" dirty="0" smtClean="0"/>
              <a:t>Cross-Plattform </a:t>
            </a:r>
            <a:r>
              <a:rPr lang="de-DE" dirty="0"/>
              <a:t>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43125"/>
            <a:ext cx="8596668" cy="3898238"/>
          </a:xfrm>
        </p:spPr>
        <p:txBody>
          <a:bodyPr/>
          <a:lstStyle/>
          <a:p>
            <a:r>
              <a:rPr lang="de-DE" dirty="0" smtClean="0"/>
              <a:t>User Interface</a:t>
            </a:r>
          </a:p>
          <a:p>
            <a:pPr lvl="1"/>
            <a:r>
              <a:rPr lang="de-DE" dirty="0" smtClean="0"/>
              <a:t>Unterschiedlich für jede Plattform</a:t>
            </a:r>
          </a:p>
          <a:p>
            <a:pPr lvl="1"/>
            <a:r>
              <a:rPr lang="de-DE" dirty="0" smtClean="0"/>
              <a:t>Controls können per Code erzeugt werden</a:t>
            </a:r>
          </a:p>
          <a:p>
            <a:pPr lvl="1"/>
            <a:r>
              <a:rPr lang="de-DE" dirty="0" smtClean="0"/>
              <a:t>Visual Designer</a:t>
            </a:r>
          </a:p>
          <a:p>
            <a:pPr lvl="2"/>
            <a:r>
              <a:rPr lang="de-DE" dirty="0" err="1" smtClean="0"/>
              <a:t>iOS</a:t>
            </a:r>
            <a:r>
              <a:rPr lang="de-DE" dirty="0" smtClean="0"/>
              <a:t> – im Moment nur in Verbindung mit </a:t>
            </a:r>
            <a:r>
              <a:rPr lang="de-DE" dirty="0" err="1" smtClean="0"/>
              <a:t>Xcode</a:t>
            </a:r>
            <a:endParaRPr lang="de-DE" dirty="0" smtClean="0"/>
          </a:p>
          <a:p>
            <a:pPr lvl="2"/>
            <a:r>
              <a:rPr lang="de-DE" dirty="0" smtClean="0"/>
              <a:t>Android – in </a:t>
            </a:r>
            <a:r>
              <a:rPr lang="de-DE" dirty="0" err="1" smtClean="0"/>
              <a:t>Xamarin</a:t>
            </a:r>
            <a:r>
              <a:rPr lang="de-DE" dirty="0" smtClean="0"/>
              <a:t> Studio und in Visual Studio</a:t>
            </a:r>
          </a:p>
          <a:p>
            <a:pPr lvl="2"/>
            <a:r>
              <a:rPr lang="de-DE" dirty="0" smtClean="0"/>
              <a:t>Windows Phone - </a:t>
            </a:r>
            <a:r>
              <a:rPr lang="de-DE" dirty="0" err="1" smtClean="0"/>
              <a:t>Blend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281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8700"/>
          </a:xfrm>
        </p:spPr>
        <p:txBody>
          <a:bodyPr/>
          <a:lstStyle/>
          <a:p>
            <a:r>
              <a:rPr lang="de-DE" dirty="0"/>
              <a:t>Cross-Plattform 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33600"/>
            <a:ext cx="8596668" cy="3907762"/>
          </a:xfrm>
        </p:spPr>
        <p:txBody>
          <a:bodyPr/>
          <a:lstStyle/>
          <a:p>
            <a:r>
              <a:rPr lang="de-DE" dirty="0" smtClean="0"/>
              <a:t>Wiederverwendung von Code und Bibliotheken</a:t>
            </a:r>
          </a:p>
          <a:p>
            <a:pPr lvl="1"/>
            <a:r>
              <a:rPr lang="de-DE" dirty="0" smtClean="0"/>
              <a:t>C# </a:t>
            </a:r>
            <a:r>
              <a:rPr lang="de-DE" dirty="0" err="1" smtClean="0"/>
              <a:t>Sourcen</a:t>
            </a:r>
            <a:r>
              <a:rPr lang="de-DE" dirty="0" smtClean="0"/>
              <a:t> – Beispiel -&gt; SQLite.NET</a:t>
            </a:r>
          </a:p>
          <a:p>
            <a:pPr lvl="1"/>
            <a:r>
              <a:rPr lang="de-DE" dirty="0" smtClean="0"/>
              <a:t>.NET </a:t>
            </a:r>
            <a:r>
              <a:rPr lang="de-DE" dirty="0" smtClean="0"/>
              <a:t>Library</a:t>
            </a:r>
            <a:endParaRPr lang="de-DE" dirty="0" smtClean="0"/>
          </a:p>
          <a:p>
            <a:pPr lvl="1"/>
            <a:r>
              <a:rPr lang="de-DE" dirty="0" err="1" smtClean="0"/>
              <a:t>Objective</a:t>
            </a:r>
            <a:r>
              <a:rPr lang="de-DE" dirty="0" smtClean="0"/>
              <a:t>-C </a:t>
            </a:r>
            <a:r>
              <a:rPr lang="de-DE" dirty="0" err="1" smtClean="0"/>
              <a:t>Bindings</a:t>
            </a:r>
            <a:endParaRPr lang="de-DE" dirty="0" smtClean="0"/>
          </a:p>
          <a:p>
            <a:pPr lvl="1"/>
            <a:r>
              <a:rPr lang="de-DE" dirty="0" smtClean="0"/>
              <a:t>.</a:t>
            </a:r>
            <a:r>
              <a:rPr lang="de-DE" dirty="0" err="1" smtClean="0"/>
              <a:t>jar</a:t>
            </a:r>
            <a:r>
              <a:rPr lang="de-DE" dirty="0" smtClean="0"/>
              <a:t> </a:t>
            </a:r>
            <a:r>
              <a:rPr lang="de-DE" dirty="0" err="1" smtClean="0"/>
              <a:t>Bindings</a:t>
            </a:r>
            <a:endParaRPr lang="de-DE" dirty="0" smtClean="0"/>
          </a:p>
          <a:p>
            <a:pPr lvl="1"/>
            <a:r>
              <a:rPr lang="de-DE" dirty="0" smtClean="0"/>
              <a:t>C via </a:t>
            </a:r>
            <a:r>
              <a:rPr lang="de-DE" dirty="0" err="1" smtClean="0"/>
              <a:t>PInvoke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913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875"/>
          </a:xfrm>
        </p:spPr>
        <p:txBody>
          <a:bodyPr/>
          <a:lstStyle/>
          <a:p>
            <a:r>
              <a:rPr lang="de-DE" dirty="0"/>
              <a:t>Cross-Plattform 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038349"/>
            <a:ext cx="8596668" cy="4003013"/>
          </a:xfrm>
        </p:spPr>
        <p:txBody>
          <a:bodyPr/>
          <a:lstStyle/>
          <a:p>
            <a:r>
              <a:rPr lang="de-DE" dirty="0" smtClean="0"/>
              <a:t>Code – Sharing</a:t>
            </a:r>
          </a:p>
          <a:p>
            <a:pPr lvl="1"/>
            <a:r>
              <a:rPr lang="de-DE" dirty="0" smtClean="0"/>
              <a:t>File-Linking für jedes Projekt</a:t>
            </a:r>
          </a:p>
          <a:p>
            <a:pPr lvl="1"/>
            <a:r>
              <a:rPr lang="de-DE" dirty="0" smtClean="0"/>
              <a:t>Portable Class Libraries (PCL)</a:t>
            </a:r>
          </a:p>
          <a:p>
            <a:pPr lvl="2"/>
            <a:r>
              <a:rPr lang="de-DE" dirty="0" smtClean="0"/>
              <a:t>einige Einschränkungen</a:t>
            </a:r>
          </a:p>
          <a:p>
            <a:pPr lvl="2"/>
            <a:r>
              <a:rPr lang="de-DE" dirty="0" smtClean="0"/>
              <a:t>nur partiell unterstützt von </a:t>
            </a:r>
            <a:r>
              <a:rPr lang="de-DE" dirty="0" err="1" smtClean="0"/>
              <a:t>Xamarin</a:t>
            </a:r>
            <a:endParaRPr lang="de-DE" dirty="0" smtClean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991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Cross-Plattform 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52651"/>
            <a:ext cx="8596668" cy="3895724"/>
          </a:xfrm>
        </p:spPr>
        <p:txBody>
          <a:bodyPr/>
          <a:lstStyle/>
          <a:p>
            <a:r>
              <a:rPr lang="de-DE" dirty="0" smtClean="0"/>
              <a:t>Multi-Layer Architektur</a:t>
            </a:r>
          </a:p>
          <a:p>
            <a:pPr lvl="1"/>
            <a:r>
              <a:rPr lang="de-DE" dirty="0" smtClean="0"/>
              <a:t>Core Project (für alle Plattformen wiederverwendbar)	</a:t>
            </a:r>
          </a:p>
          <a:p>
            <a:pPr lvl="2"/>
            <a:r>
              <a:rPr lang="de-DE" dirty="0" smtClean="0"/>
              <a:t>Data Layer</a:t>
            </a:r>
          </a:p>
          <a:p>
            <a:pPr lvl="2"/>
            <a:r>
              <a:rPr lang="de-DE" dirty="0" smtClean="0"/>
              <a:t>Data Access Layer</a:t>
            </a:r>
          </a:p>
          <a:p>
            <a:pPr lvl="2"/>
            <a:r>
              <a:rPr lang="de-DE" dirty="0" smtClean="0"/>
              <a:t>Service Access Layer</a:t>
            </a:r>
          </a:p>
          <a:p>
            <a:pPr lvl="2"/>
            <a:r>
              <a:rPr lang="de-DE" dirty="0" smtClean="0"/>
              <a:t>Business Layer</a:t>
            </a:r>
          </a:p>
          <a:p>
            <a:pPr lvl="1"/>
            <a:r>
              <a:rPr lang="de-DE" dirty="0" smtClean="0"/>
              <a:t>Plattformspezifische Projekte</a:t>
            </a:r>
          </a:p>
          <a:p>
            <a:pPr lvl="2"/>
            <a:r>
              <a:rPr lang="de-DE" dirty="0" err="1" smtClean="0"/>
              <a:t>Application</a:t>
            </a:r>
            <a:r>
              <a:rPr lang="de-DE" dirty="0" smtClean="0"/>
              <a:t> Layer</a:t>
            </a:r>
          </a:p>
          <a:p>
            <a:pPr lvl="2"/>
            <a:r>
              <a:rPr lang="de-DE" dirty="0" smtClean="0"/>
              <a:t>User Interface Layer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87268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875"/>
          </a:xfrm>
        </p:spPr>
        <p:txBody>
          <a:bodyPr/>
          <a:lstStyle/>
          <a:p>
            <a:r>
              <a:rPr lang="de-DE" dirty="0"/>
              <a:t>Cross-Plattform 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95451"/>
            <a:ext cx="8596668" cy="4345912"/>
          </a:xfrm>
        </p:spPr>
        <p:txBody>
          <a:bodyPr/>
          <a:lstStyle/>
          <a:p>
            <a:r>
              <a:rPr lang="de-DE" dirty="0" smtClean="0"/>
              <a:t>Beispiel einer Multi-Layer Architektur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2098014"/>
            <a:ext cx="74390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957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211"/>
          </a:xfrm>
        </p:spPr>
        <p:txBody>
          <a:bodyPr/>
          <a:lstStyle/>
          <a:p>
            <a:r>
              <a:rPr lang="de-DE" dirty="0" smtClean="0"/>
              <a:t>Plattformunterschiede managen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82811"/>
            <a:ext cx="8596668" cy="4868562"/>
          </a:xfrm>
        </p:spPr>
        <p:txBody>
          <a:bodyPr/>
          <a:lstStyle/>
          <a:p>
            <a:r>
              <a:rPr lang="de-DE" dirty="0" smtClean="0"/>
              <a:t>Plattformabstraktion</a:t>
            </a:r>
          </a:p>
          <a:p>
            <a:pPr lvl="1"/>
            <a:r>
              <a:rPr lang="de-DE" dirty="0" smtClean="0"/>
              <a:t>Klassenabstraktion</a:t>
            </a:r>
          </a:p>
          <a:p>
            <a:pPr lvl="2"/>
            <a:r>
              <a:rPr lang="de-DE" dirty="0" smtClean="0"/>
              <a:t>Interface</a:t>
            </a:r>
          </a:p>
          <a:p>
            <a:pPr lvl="2"/>
            <a:r>
              <a:rPr lang="de-DE" dirty="0" smtClean="0"/>
              <a:t>Ableitung</a:t>
            </a:r>
          </a:p>
          <a:p>
            <a:pPr lvl="2"/>
            <a:r>
              <a:rPr lang="de-DE" dirty="0" smtClean="0"/>
              <a:t>Patterns, wie Provider Pattern, Plug-In Pattern</a:t>
            </a:r>
          </a:p>
          <a:p>
            <a:pPr lvl="1"/>
            <a:r>
              <a:rPr lang="de-DE" dirty="0" err="1" smtClean="0"/>
              <a:t>Xamarin.Mobile</a:t>
            </a:r>
            <a:endParaRPr lang="de-DE" dirty="0" smtClean="0"/>
          </a:p>
          <a:p>
            <a:pPr lvl="2"/>
            <a:r>
              <a:rPr lang="de-DE" dirty="0" smtClean="0"/>
              <a:t>Library für Cross-Plattform	</a:t>
            </a:r>
          </a:p>
          <a:p>
            <a:pPr lvl="3"/>
            <a:r>
              <a:rPr lang="de-DE" dirty="0" err="1" smtClean="0"/>
              <a:t>MediaPicker</a:t>
            </a:r>
            <a:endParaRPr lang="de-DE" dirty="0" smtClean="0"/>
          </a:p>
          <a:p>
            <a:pPr lvl="3"/>
            <a:r>
              <a:rPr lang="de-DE" dirty="0" err="1" smtClean="0"/>
              <a:t>Geolocation</a:t>
            </a:r>
            <a:endParaRPr lang="de-DE" dirty="0" smtClean="0"/>
          </a:p>
          <a:p>
            <a:pPr lvl="3"/>
            <a:r>
              <a:rPr lang="de-DE" dirty="0" err="1" smtClean="0"/>
              <a:t>AddressBook</a:t>
            </a:r>
            <a:endParaRPr lang="de-DE" dirty="0" smtClean="0"/>
          </a:p>
          <a:p>
            <a:pPr lvl="1"/>
            <a:r>
              <a:rPr lang="de-DE" dirty="0" smtClean="0"/>
              <a:t>andere Cross-Plattform Libraries</a:t>
            </a:r>
          </a:p>
          <a:p>
            <a:pPr lvl="2"/>
            <a:r>
              <a:rPr lang="de-DE" dirty="0" err="1" smtClean="0"/>
              <a:t>MvvmCross</a:t>
            </a:r>
            <a:endParaRPr lang="de-DE" dirty="0" smtClean="0"/>
          </a:p>
          <a:p>
            <a:pPr lvl="2"/>
            <a:r>
              <a:rPr lang="de-DE" dirty="0" err="1" smtClean="0"/>
              <a:t>MonoCross</a:t>
            </a:r>
            <a:endParaRPr lang="de-DE" dirty="0" smtClean="0"/>
          </a:p>
          <a:p>
            <a:pPr lvl="2"/>
            <a:r>
              <a:rPr lang="de-DE" dirty="0" err="1" smtClean="0"/>
              <a:t>MonoGame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1771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Plattformunterschiede managen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Implementierung vom plattformabhängigen Code</a:t>
            </a:r>
          </a:p>
          <a:p>
            <a:pPr lvl="1"/>
            <a:r>
              <a:rPr lang="de-DE" dirty="0" smtClean="0"/>
              <a:t>bedingte Kompilierung</a:t>
            </a:r>
          </a:p>
          <a:p>
            <a:pPr lvl="2"/>
            <a:r>
              <a:rPr lang="de-DE" dirty="0" err="1" smtClean="0"/>
              <a:t>iOS</a:t>
            </a:r>
            <a:r>
              <a:rPr lang="de-DE" dirty="0" smtClean="0"/>
              <a:t> – kein </a:t>
            </a:r>
            <a:r>
              <a:rPr lang="de-DE" dirty="0" err="1" smtClean="0"/>
              <a:t>Flag</a:t>
            </a:r>
            <a:r>
              <a:rPr lang="de-DE" dirty="0" smtClean="0"/>
              <a:t> ( selber definieren)</a:t>
            </a:r>
          </a:p>
          <a:p>
            <a:pPr lvl="2"/>
            <a:r>
              <a:rPr lang="de-DE" dirty="0" smtClean="0"/>
              <a:t>Android</a:t>
            </a:r>
          </a:p>
          <a:p>
            <a:pPr lvl="3"/>
            <a:r>
              <a:rPr lang="de-DE" dirty="0" smtClean="0"/>
              <a:t>__ANDROID__</a:t>
            </a:r>
          </a:p>
          <a:p>
            <a:pPr lvl="3"/>
            <a:r>
              <a:rPr lang="de-DE" dirty="0" smtClean="0"/>
              <a:t>__ANDROID_11__</a:t>
            </a:r>
          </a:p>
          <a:p>
            <a:pPr lvl="2"/>
            <a:r>
              <a:rPr lang="de-DE" dirty="0" smtClean="0"/>
              <a:t>Windows Phone -   WINDOWS_PHONE oder SILVERLIGHT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8501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0303"/>
          </a:xfrm>
        </p:spPr>
        <p:txBody>
          <a:bodyPr/>
          <a:lstStyle/>
          <a:p>
            <a:r>
              <a:rPr lang="de-DE" dirty="0" smtClean="0"/>
              <a:t>Tipps für Code Sharing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58097"/>
            <a:ext cx="8596668" cy="5025081"/>
          </a:xfrm>
        </p:spPr>
        <p:txBody>
          <a:bodyPr/>
          <a:lstStyle/>
          <a:p>
            <a:r>
              <a:rPr lang="de-DE" dirty="0" smtClean="0"/>
              <a:t>Data Layer</a:t>
            </a:r>
          </a:p>
          <a:p>
            <a:pPr lvl="1"/>
            <a:r>
              <a:rPr lang="de-DE" dirty="0" err="1" smtClean="0"/>
              <a:t>SQLite</a:t>
            </a:r>
            <a:endParaRPr lang="de-DE" dirty="0" smtClean="0"/>
          </a:p>
          <a:p>
            <a:pPr lvl="2"/>
            <a:r>
              <a:rPr lang="de-DE" dirty="0" smtClean="0"/>
              <a:t>schwierig zu </a:t>
            </a:r>
            <a:r>
              <a:rPr lang="de-DE" dirty="0" err="1" smtClean="0"/>
              <a:t>sharen</a:t>
            </a:r>
            <a:r>
              <a:rPr lang="de-DE" dirty="0" smtClean="0"/>
              <a:t>, weil die OS Eigenimplementierung sehr unterschiedlich sind</a:t>
            </a:r>
          </a:p>
          <a:p>
            <a:pPr lvl="2"/>
            <a:r>
              <a:rPr lang="de-DE" dirty="0" smtClean="0"/>
              <a:t>WP braucht die </a:t>
            </a:r>
            <a:r>
              <a:rPr lang="de-DE" dirty="0" err="1" smtClean="0"/>
              <a:t>C#SQLite</a:t>
            </a:r>
            <a:r>
              <a:rPr lang="de-DE" dirty="0" smtClean="0"/>
              <a:t> Library</a:t>
            </a:r>
          </a:p>
          <a:p>
            <a:pPr lvl="1"/>
            <a:r>
              <a:rPr lang="de-DE" dirty="0" smtClean="0"/>
              <a:t>ADO.NET – eine bessere Alternative für </a:t>
            </a:r>
            <a:r>
              <a:rPr lang="de-DE" dirty="0" err="1" smtClean="0"/>
              <a:t>SQLite</a:t>
            </a:r>
            <a:endParaRPr lang="de-DE" dirty="0" smtClean="0"/>
          </a:p>
          <a:p>
            <a:pPr lvl="1"/>
            <a:r>
              <a:rPr lang="de-DE" dirty="0" smtClean="0"/>
              <a:t>SQLite.NET – Cross-Plattform ORM</a:t>
            </a:r>
          </a:p>
          <a:p>
            <a:r>
              <a:rPr lang="de-DE" dirty="0" smtClean="0"/>
              <a:t>Dateisystem</a:t>
            </a:r>
          </a:p>
          <a:p>
            <a:pPr lvl="1"/>
            <a:r>
              <a:rPr lang="de-DE" dirty="0" smtClean="0"/>
              <a:t>für jede Plattform separat implementieren</a:t>
            </a:r>
          </a:p>
          <a:p>
            <a:r>
              <a:rPr lang="de-DE" dirty="0" smtClean="0"/>
              <a:t>Netzwerk</a:t>
            </a:r>
          </a:p>
          <a:p>
            <a:pPr lvl="1"/>
            <a:r>
              <a:rPr lang="de-DE" dirty="0" err="1" smtClean="0"/>
              <a:t>WebClient</a:t>
            </a:r>
            <a:endParaRPr lang="de-DE" dirty="0" smtClean="0"/>
          </a:p>
          <a:p>
            <a:pPr lvl="1"/>
            <a:r>
              <a:rPr lang="de-DE" dirty="0" err="1" smtClean="0"/>
              <a:t>HttpWebRequest</a:t>
            </a:r>
            <a:endParaRPr lang="de-DE" dirty="0" smtClean="0"/>
          </a:p>
          <a:p>
            <a:pPr lvl="1"/>
            <a:r>
              <a:rPr lang="de-DE" dirty="0" err="1" smtClean="0"/>
              <a:t>WebServices</a:t>
            </a:r>
            <a:r>
              <a:rPr lang="de-DE" dirty="0" smtClean="0"/>
              <a:t> (REST, SOAP, WCF)</a:t>
            </a:r>
          </a:p>
          <a:p>
            <a:pPr lvl="1"/>
            <a:r>
              <a:rPr lang="de-DE" dirty="0" smtClean="0"/>
              <a:t>Netzwerkeigenschaften - </a:t>
            </a:r>
            <a:r>
              <a:rPr lang="de-DE" dirty="0"/>
              <a:t>für jede Plattform separat </a:t>
            </a:r>
            <a:r>
              <a:rPr lang="de-DE" dirty="0" smtClean="0"/>
              <a:t>implementieren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22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für Code Sharing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Threading</a:t>
            </a:r>
          </a:p>
          <a:p>
            <a:pPr lvl="1"/>
            <a:r>
              <a:rPr lang="de-DE" dirty="0" smtClean="0"/>
              <a:t>Parallel Task Library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65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Native vs. webbasierte Softwareentwicklung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Native Apps mit </a:t>
            </a:r>
            <a:r>
              <a:rPr lang="de-DE" dirty="0" err="1" smtClean="0"/>
              <a:t>Crosscompiler</a:t>
            </a:r>
            <a:r>
              <a:rPr lang="de-DE" dirty="0" smtClean="0"/>
              <a:t> </a:t>
            </a:r>
            <a:endParaRPr lang="de-DE" dirty="0" smtClean="0"/>
          </a:p>
          <a:p>
            <a:pPr lvl="1"/>
            <a:r>
              <a:rPr lang="de-DE" dirty="0" err="1" smtClean="0"/>
              <a:t>Xamarin</a:t>
            </a:r>
            <a:r>
              <a:rPr lang="de-DE" dirty="0" smtClean="0"/>
              <a:t>  (Mono)</a:t>
            </a:r>
          </a:p>
          <a:p>
            <a:pPr lvl="2"/>
            <a:r>
              <a:rPr lang="de-DE" dirty="0" smtClean="0"/>
              <a:t> Android, </a:t>
            </a:r>
            <a:r>
              <a:rPr lang="de-DE" dirty="0" err="1" smtClean="0"/>
              <a:t>iOS</a:t>
            </a:r>
            <a:r>
              <a:rPr lang="de-DE" dirty="0" smtClean="0"/>
              <a:t>, Mac</a:t>
            </a:r>
          </a:p>
          <a:p>
            <a:pPr lvl="2"/>
            <a:r>
              <a:rPr lang="de-DE" dirty="0" smtClean="0"/>
              <a:t>Tools - Visual Studio, </a:t>
            </a:r>
            <a:r>
              <a:rPr lang="de-DE" dirty="0" err="1" smtClean="0"/>
              <a:t>Xamarin</a:t>
            </a:r>
            <a:r>
              <a:rPr lang="de-DE" dirty="0" smtClean="0"/>
              <a:t> Studio</a:t>
            </a:r>
          </a:p>
          <a:p>
            <a:pPr lvl="2"/>
            <a:r>
              <a:rPr lang="de-DE" dirty="0" smtClean="0"/>
              <a:t>Sprache - C#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2385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MvvmCross</a:t>
            </a:r>
            <a:r>
              <a:rPr lang="de-DE" dirty="0" smtClean="0"/>
              <a:t> Framework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80519"/>
            <a:ext cx="8596668" cy="4360843"/>
          </a:xfrm>
        </p:spPr>
        <p:txBody>
          <a:bodyPr/>
          <a:lstStyle/>
          <a:p>
            <a:r>
              <a:rPr lang="de-DE" dirty="0" smtClean="0"/>
              <a:t>MVVM Framework für mobile Plattformen</a:t>
            </a:r>
          </a:p>
          <a:p>
            <a:r>
              <a:rPr lang="de-DE" dirty="0" smtClean="0"/>
              <a:t>Unterstützte </a:t>
            </a:r>
            <a:r>
              <a:rPr lang="de-DE" dirty="0" err="1" smtClean="0"/>
              <a:t>Platformen</a:t>
            </a:r>
            <a:endParaRPr lang="de-DE" dirty="0" smtClean="0"/>
          </a:p>
          <a:p>
            <a:pPr lvl="1"/>
            <a:r>
              <a:rPr lang="de-DE" dirty="0"/>
              <a:t>Silverlight </a:t>
            </a:r>
            <a:r>
              <a:rPr lang="de-DE" dirty="0" err="1"/>
              <a:t>for</a:t>
            </a:r>
            <a:r>
              <a:rPr lang="de-DE" dirty="0"/>
              <a:t> WP7, WP8</a:t>
            </a:r>
          </a:p>
          <a:p>
            <a:pPr lvl="1"/>
            <a:r>
              <a:rPr lang="de-DE" dirty="0"/>
              <a:t>Mono </a:t>
            </a:r>
            <a:r>
              <a:rPr lang="de-DE" dirty="0" err="1"/>
              <a:t>for</a:t>
            </a:r>
            <a:r>
              <a:rPr lang="de-DE" dirty="0"/>
              <a:t> Android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Xamarin.Android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MonoTouch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iOS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Xamarin.iOS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WinRT</a:t>
            </a:r>
            <a:r>
              <a:rPr lang="de-DE" dirty="0"/>
              <a:t> XAML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Windows 8 Store </a:t>
            </a:r>
            <a:r>
              <a:rPr lang="de-DE" dirty="0" err="1"/>
              <a:t>apps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WPF</a:t>
            </a:r>
          </a:p>
          <a:p>
            <a:pPr lvl="1"/>
            <a:r>
              <a:rPr lang="de-DE" dirty="0"/>
              <a:t>Mono </a:t>
            </a:r>
            <a:r>
              <a:rPr lang="de-DE" dirty="0" err="1"/>
              <a:t>for</a:t>
            </a:r>
            <a:r>
              <a:rPr lang="de-DE" dirty="0"/>
              <a:t> Mac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Xamarin.Mac</a:t>
            </a:r>
            <a:r>
              <a:rPr lang="de-DE" dirty="0" smtClean="0"/>
              <a:t>)</a:t>
            </a:r>
          </a:p>
          <a:p>
            <a:r>
              <a:rPr lang="de-DE" dirty="0" smtClean="0"/>
              <a:t>nutzt Portable Class Libraries und C# für Cross-Plattform Entwicklung</a:t>
            </a:r>
          </a:p>
          <a:p>
            <a:r>
              <a:rPr lang="de-DE" dirty="0"/>
              <a:t>Beispiel </a:t>
            </a:r>
            <a:r>
              <a:rPr lang="de-DE" dirty="0" err="1" smtClean="0"/>
              <a:t>MvvmCross-TipCalc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6405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211"/>
          </a:xfrm>
        </p:spPr>
        <p:txBody>
          <a:bodyPr/>
          <a:lstStyle/>
          <a:p>
            <a:r>
              <a:rPr lang="de-DE" dirty="0" smtClean="0"/>
              <a:t>Testen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13471"/>
            <a:ext cx="8596668" cy="4327892"/>
          </a:xfrm>
        </p:spPr>
        <p:txBody>
          <a:bodyPr/>
          <a:lstStyle/>
          <a:p>
            <a:r>
              <a:rPr lang="de-DE" dirty="0" smtClean="0"/>
              <a:t>Testen im Emulator</a:t>
            </a:r>
          </a:p>
          <a:p>
            <a:pPr lvl="1"/>
            <a:r>
              <a:rPr lang="de-DE" dirty="0"/>
              <a:t>v</a:t>
            </a:r>
            <a:r>
              <a:rPr lang="de-DE" dirty="0" smtClean="0"/>
              <a:t>erschiedene OS Versionen</a:t>
            </a:r>
          </a:p>
          <a:p>
            <a:pPr lvl="1"/>
            <a:r>
              <a:rPr lang="de-DE" dirty="0"/>
              <a:t>v</a:t>
            </a:r>
            <a:r>
              <a:rPr lang="de-DE" dirty="0" smtClean="0"/>
              <a:t>erschiedene Geräte</a:t>
            </a:r>
          </a:p>
          <a:p>
            <a:r>
              <a:rPr lang="de-DE" dirty="0" smtClean="0"/>
              <a:t>Testen auf der Hardware</a:t>
            </a:r>
          </a:p>
          <a:p>
            <a:r>
              <a:rPr lang="de-DE" dirty="0" smtClean="0"/>
              <a:t>Testen in der Cloud</a:t>
            </a:r>
          </a:p>
          <a:p>
            <a:pPr lvl="1"/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xamarin.com/test-cloud</a:t>
            </a:r>
            <a:endParaRPr lang="de-DE" dirty="0" smtClean="0"/>
          </a:p>
          <a:p>
            <a:pPr lvl="1"/>
            <a:r>
              <a:rPr lang="de-DE" dirty="0">
                <a:hlinkClick r:id="rId3"/>
              </a:rPr>
              <a:t>http://www.perfectomobile.com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pPr lvl="1"/>
            <a:r>
              <a:rPr lang="de-DE" dirty="0">
                <a:hlinkClick r:id="rId4"/>
              </a:rPr>
              <a:t>http://www.keynotedeviceanywhere.com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pPr lvl="1"/>
            <a:r>
              <a:rPr lang="de-DE" dirty="0"/>
              <a:t>http://testdroid.com/product/testdroid-cloud#0</a:t>
            </a:r>
          </a:p>
        </p:txBody>
      </p:sp>
    </p:spTree>
    <p:extLst>
      <p:ext uri="{BB962C8B-B14F-4D97-AF65-F5344CB8AC3E}">
        <p14:creationId xmlns:p14="http://schemas.microsoft.com/office/powerpoint/2010/main" val="585111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Unit Tests</a:t>
            </a:r>
          </a:p>
          <a:p>
            <a:pPr lvl="1"/>
            <a:r>
              <a:rPr lang="de-DE" dirty="0" err="1" smtClean="0"/>
              <a:t>iOS</a:t>
            </a:r>
            <a:r>
              <a:rPr lang="de-DE" dirty="0" smtClean="0"/>
              <a:t> – </a:t>
            </a:r>
            <a:r>
              <a:rPr lang="de-DE" dirty="0" err="1" smtClean="0"/>
              <a:t>Touch.Unit</a:t>
            </a:r>
            <a:r>
              <a:rPr lang="de-DE" dirty="0" smtClean="0"/>
              <a:t>, </a:t>
            </a:r>
            <a:r>
              <a:rPr lang="de-DE" dirty="0" err="1" smtClean="0"/>
              <a:t>NUnitLight</a:t>
            </a:r>
            <a:endParaRPr lang="de-DE" dirty="0" smtClean="0"/>
          </a:p>
          <a:p>
            <a:pPr lvl="1"/>
            <a:r>
              <a:rPr lang="de-DE" dirty="0" smtClean="0"/>
              <a:t>Android – </a:t>
            </a:r>
            <a:r>
              <a:rPr lang="de-DE" dirty="0" err="1" smtClean="0"/>
              <a:t>Andr.Unit</a:t>
            </a:r>
            <a:endParaRPr lang="de-DE" dirty="0" smtClean="0"/>
          </a:p>
          <a:p>
            <a:pPr lvl="1"/>
            <a:r>
              <a:rPr lang="de-DE" dirty="0" smtClean="0"/>
              <a:t>Windows Phone - mehrere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98058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Literatur, Links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http://xamarin.com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developer.android.com</a:t>
            </a:r>
            <a:endParaRPr lang="de-DE" dirty="0" smtClean="0"/>
          </a:p>
          <a:p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developer.apple.com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Bücher:</a:t>
            </a:r>
          </a:p>
          <a:p>
            <a:pPr lvl="1"/>
            <a:r>
              <a:rPr lang="de-DE" dirty="0" smtClean="0"/>
              <a:t>Professional Android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Mono </a:t>
            </a:r>
            <a:r>
              <a:rPr lang="de-DE" dirty="0" err="1" smtClean="0"/>
              <a:t>for</a:t>
            </a:r>
            <a:r>
              <a:rPr lang="de-DE" dirty="0" smtClean="0"/>
              <a:t> Android </a:t>
            </a:r>
            <a:r>
              <a:rPr lang="de-DE" dirty="0" err="1" smtClean="0"/>
              <a:t>and</a:t>
            </a:r>
            <a:r>
              <a:rPr lang="de-DE" dirty="0" smtClean="0"/>
              <a:t> .NET/C#</a:t>
            </a:r>
          </a:p>
          <a:p>
            <a:pPr lvl="1"/>
            <a:r>
              <a:rPr lang="en-US" dirty="0"/>
              <a:t>Professional iPhone Programming with </a:t>
            </a:r>
            <a:r>
              <a:rPr lang="en-US" dirty="0" err="1"/>
              <a:t>MonoTouch</a:t>
            </a:r>
            <a:r>
              <a:rPr lang="en-US" dirty="0"/>
              <a:t> and .NET/C</a:t>
            </a:r>
            <a:r>
              <a:rPr lang="en-US" dirty="0" smtClean="0"/>
              <a:t>#</a:t>
            </a:r>
          </a:p>
          <a:p>
            <a:pPr lvl="1"/>
            <a:r>
              <a:rPr lang="en-US" dirty="0"/>
              <a:t>Professional Cross-Platform Mobile Development in C#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02336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506" y="200179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8000" dirty="0" smtClean="0"/>
              <a:t>DANKE!</a:t>
            </a:r>
            <a:endParaRPr lang="de-DE" sz="8000" dirty="0"/>
          </a:p>
        </p:txBody>
      </p:sp>
      <p:sp>
        <p:nvSpPr>
          <p:cNvPr id="4" name="Untertitel 2"/>
          <p:cNvSpPr txBox="1">
            <a:spLocks noGrp="1"/>
          </p:cNvSpPr>
          <p:nvPr>
            <p:ph idx="1"/>
          </p:nvPr>
        </p:nvSpPr>
        <p:spPr>
          <a:xfrm>
            <a:off x="1318053" y="4497859"/>
            <a:ext cx="7956121" cy="1544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Marian Grzesik</a:t>
            </a:r>
          </a:p>
          <a:p>
            <a:pPr algn="l"/>
            <a:r>
              <a:rPr lang="de-DE" dirty="0"/>
              <a:t>Software2Business GmbH</a:t>
            </a:r>
          </a:p>
        </p:txBody>
      </p:sp>
    </p:spTree>
    <p:extLst>
      <p:ext uri="{BB962C8B-B14F-4D97-AF65-F5344CB8AC3E}">
        <p14:creationId xmlns:p14="http://schemas.microsoft.com/office/powerpoint/2010/main" val="308453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– „</a:t>
            </a:r>
            <a:r>
              <a:rPr lang="de-DE" dirty="0" err="1" smtClean="0"/>
              <a:t>Hello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smtClean="0"/>
              <a:t>“</a:t>
            </a:r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058" y="2160588"/>
            <a:ext cx="336792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</a:t>
            </a:r>
            <a:r>
              <a:rPr lang="de-DE" dirty="0" err="1"/>
              <a:t>Xamarin</a:t>
            </a:r>
            <a:r>
              <a:rPr lang="de-DE" dirty="0"/>
              <a:t> 2.0 / Android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157" y="1666812"/>
            <a:ext cx="3891604" cy="3216084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02377" y="1666812"/>
            <a:ext cx="3427922" cy="3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</a:t>
            </a:r>
            <a:r>
              <a:rPr lang="de-DE" dirty="0" err="1"/>
              <a:t>Xamarin</a:t>
            </a:r>
            <a:r>
              <a:rPr lang="de-DE" dirty="0"/>
              <a:t> 2.0 / Android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063053"/>
            <a:ext cx="3460409" cy="3246564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1129" y="2063054"/>
            <a:ext cx="3463671" cy="32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378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1937</Words>
  <Application>Microsoft Office PowerPoint</Application>
  <PresentationFormat>Breitbild</PresentationFormat>
  <Paragraphs>454</Paragraphs>
  <Slides>64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64</vt:i4>
      </vt:variant>
    </vt:vector>
  </HeadingPairs>
  <TitlesOfParts>
    <vt:vector size="68" baseType="lpstr">
      <vt:lpstr>Arial</vt:lpstr>
      <vt:lpstr>Trebuchet MS</vt:lpstr>
      <vt:lpstr>Wingdings 3</vt:lpstr>
      <vt:lpstr>Facette</vt:lpstr>
      <vt:lpstr>Mobile .NET Entwicklung  mit Xamarin 2.0 -</vt:lpstr>
      <vt:lpstr>Agenda</vt:lpstr>
      <vt:lpstr>Native vs. webbasierte Softwareentwicklung </vt:lpstr>
      <vt:lpstr>Native vs. webbasierte Softwareentwicklung </vt:lpstr>
      <vt:lpstr>Native vs. webbasierte Softwareentwicklung </vt:lpstr>
      <vt:lpstr>Native vs. webbasierte Softwareentwicklung </vt:lpstr>
      <vt:lpstr>Beispiel – „Hello world“</vt:lpstr>
      <vt:lpstr>Installation Xamarin 2.0 / Android </vt:lpstr>
      <vt:lpstr>Installation Xamarin 2.0 / Android </vt:lpstr>
      <vt:lpstr>Installation Xamarin 2.0 / Android</vt:lpstr>
      <vt:lpstr>Installation Xamarin 2.0 / Android</vt:lpstr>
      <vt:lpstr>Wie funktioniert der Cross-Compiler? </vt:lpstr>
      <vt:lpstr>Wie funktioniert der Cross-Compiler?</vt:lpstr>
      <vt:lpstr>Wie funktioniert der Cross-Compiler? </vt:lpstr>
      <vt:lpstr>Wie funktioniert der Cross-Compiler?</vt:lpstr>
      <vt:lpstr>Wie funktioniert der Cross-Compiler?</vt:lpstr>
      <vt:lpstr>Beispiel – GUI im Code und als XML</vt:lpstr>
      <vt:lpstr>Anatomie von Android Applikationen</vt:lpstr>
      <vt:lpstr>Anatomie von Android Applikationen</vt:lpstr>
      <vt:lpstr>Beispiel – mehrere Views &amp; Layouts</vt:lpstr>
      <vt:lpstr>Daten zwischen Activieties übergeben</vt:lpstr>
      <vt:lpstr>Auflösung, Größe, Pixel-Dichte</vt:lpstr>
      <vt:lpstr>Auflösung, Größe, Pixel-Dichte</vt:lpstr>
      <vt:lpstr>Auflösung, Größe, Pixel-Dichte</vt:lpstr>
      <vt:lpstr>Auflösung, Größe, Pixel-Dichte</vt:lpstr>
      <vt:lpstr>Auflösung, Größe, Pixel-Dichte</vt:lpstr>
      <vt:lpstr>Auflösung, Größe, Pixel-Dichte</vt:lpstr>
      <vt:lpstr>Auflösung, Größe, Pixel-Dichte</vt:lpstr>
      <vt:lpstr>Auflösung, Größe, Pixel-Dichte</vt:lpstr>
      <vt:lpstr>Controls - Binding</vt:lpstr>
      <vt:lpstr>Internationalisierung</vt:lpstr>
      <vt:lpstr>Styles und Themes</vt:lpstr>
      <vt:lpstr>Styles und Themes</vt:lpstr>
      <vt:lpstr>Hardware – Beispiel mit NFC</vt:lpstr>
      <vt:lpstr>Hardware – Camera</vt:lpstr>
      <vt:lpstr>Java-Integration</vt:lpstr>
      <vt:lpstr>Java-Integration</vt:lpstr>
      <vt:lpstr>Activity Lifecycle</vt:lpstr>
      <vt:lpstr>Activity Lifecycle</vt:lpstr>
      <vt:lpstr>Services</vt:lpstr>
      <vt:lpstr>Started Service</vt:lpstr>
      <vt:lpstr>Started Service</vt:lpstr>
      <vt:lpstr>Bound Service</vt:lpstr>
      <vt:lpstr>Bound Service</vt:lpstr>
      <vt:lpstr>Web Services</vt:lpstr>
      <vt:lpstr>Web Services</vt:lpstr>
      <vt:lpstr>Web Services</vt:lpstr>
      <vt:lpstr>Components</vt:lpstr>
      <vt:lpstr>Cross-Plattform Entwicklung</vt:lpstr>
      <vt:lpstr>Cross-Plattform Entwicklung</vt:lpstr>
      <vt:lpstr>Cross-Plattform Entwicklung</vt:lpstr>
      <vt:lpstr>Cross-Plattform Entwicklung</vt:lpstr>
      <vt:lpstr>Cross-Plattform Entwicklung</vt:lpstr>
      <vt:lpstr>Cross-Plattform Entwicklung</vt:lpstr>
      <vt:lpstr>Cross-Plattform Entwicklung</vt:lpstr>
      <vt:lpstr>Plattformunterschiede managen</vt:lpstr>
      <vt:lpstr>Plattformunterschiede managen</vt:lpstr>
      <vt:lpstr>Tipps für Code Sharing</vt:lpstr>
      <vt:lpstr>Tipps für Code Sharing</vt:lpstr>
      <vt:lpstr>MvvmCross Framework</vt:lpstr>
      <vt:lpstr>Testen</vt:lpstr>
      <vt:lpstr>Testen</vt:lpstr>
      <vt:lpstr>Literatur, Links</vt:lpstr>
      <vt:lpstr>DANKE!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Marian Grzesik</dc:creator>
  <cp:lastModifiedBy>Marian Grzesik</cp:lastModifiedBy>
  <cp:revision>144</cp:revision>
  <dcterms:created xsi:type="dcterms:W3CDTF">2013-04-23T05:20:49Z</dcterms:created>
  <dcterms:modified xsi:type="dcterms:W3CDTF">2013-05-24T14:38:55Z</dcterms:modified>
</cp:coreProperties>
</file>