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11" autoAdjust="0"/>
  </p:normalViewPr>
  <p:slideViewPr>
    <p:cSldViewPr>
      <p:cViewPr varScale="1">
        <p:scale>
          <a:sx n="83" d="100"/>
          <a:sy n="83" d="100"/>
        </p:scale>
        <p:origin x="-11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1215AD-6CAB-45E3-A416-4DCF3FFCC9AD}" type="datetimeFigureOut">
              <a:rPr lang="de-DE" smtClean="0"/>
              <a:pPr/>
              <a:t>25.04.2010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FF1577-F76E-441F-BFE8-A97FF49ECE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images.com/documentation/TechGuides/76BingStructure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virtualearth.net/webservices/v1/routeservice/routeservice.svc" TargetMode="External"/><Relationship Id="rId2" Type="http://schemas.openxmlformats.org/officeDocument/2006/relationships/hyperlink" Target="http://dev.virtualearth.net/webservices/v1/geocodeservice/geocodeservice.sv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developers/appids.aspx" TargetMode="External"/><Relationship Id="rId2" Type="http://schemas.openxmlformats.org/officeDocument/2006/relationships/hyperlink" Target="http://silverbing.codeple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images.com/documentation/TechGuides/76BingStructure.pdf" TargetMode="External"/><Relationship Id="rId4" Type="http://schemas.openxmlformats.org/officeDocument/2006/relationships/hyperlink" Target="http://msdn.microsoft.com/en-us/library/ee681884(v=MSDN.10)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mapsportal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mapsportal.com/" TargetMode="External"/><Relationship Id="rId2" Type="http://schemas.openxmlformats.org/officeDocument/2006/relationships/hyperlink" Target="http://www.microsoft.com/downloads/details.aspx?displaylang=en&amp;FamilyID=beb29d27-6f0c-494f-b028-1e0e3187e83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6480048" cy="2301240"/>
          </a:xfrm>
        </p:spPr>
        <p:txBody>
          <a:bodyPr/>
          <a:lstStyle/>
          <a:p>
            <a:r>
              <a:rPr lang="de-DE" dirty="0" smtClean="0"/>
              <a:t>Bing </a:t>
            </a:r>
            <a:r>
              <a:rPr lang="de-DE" dirty="0" err="1" smtClean="0"/>
              <a:t>Maps</a:t>
            </a:r>
            <a:r>
              <a:rPr lang="de-DE" dirty="0" smtClean="0"/>
              <a:t> in </a:t>
            </a:r>
            <a:r>
              <a:rPr lang="de-DE" dirty="0" err="1" smtClean="0"/>
              <a:t>Silverlight</a:t>
            </a:r>
            <a:r>
              <a:rPr lang="de-DE" dirty="0" smtClean="0"/>
              <a:t> verwenden.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6480048" cy="1752600"/>
          </a:xfrm>
        </p:spPr>
        <p:txBody>
          <a:bodyPr/>
          <a:lstStyle/>
          <a:p>
            <a:r>
              <a:rPr lang="de-DE" dirty="0" smtClean="0"/>
              <a:t>Marian </a:t>
            </a:r>
            <a:r>
              <a:rPr lang="de-DE" dirty="0" err="1" smtClean="0"/>
              <a:t>Grzesik</a:t>
            </a:r>
            <a:r>
              <a:rPr lang="de-DE" dirty="0" smtClean="0"/>
              <a:t>, Software2Business GmbH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8976"/>
            <a:ext cx="7467600" cy="536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– Formen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Ein Polygon hinzufügen</a:t>
            </a:r>
          </a:p>
          <a:p>
            <a:pPr>
              <a:buNone/>
            </a:pP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Das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Silverlight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Bing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Maps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Control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kann Polygons und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Polylines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über die Karte darstellen. Die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MapPlygon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definiert die geographische Position und das Aussehen eines Polygons. Die Position wird als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LocationCollection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de-DE" sz="1200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definiert, die einzelne geographische Positionen (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Location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) beinhaltet</a:t>
            </a:r>
          </a:p>
          <a:p>
            <a:pPr>
              <a:buNone/>
            </a:pPr>
            <a:endParaRPr lang="de-DE" sz="1200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r>
              <a:rPr lang="de-DE" sz="1200" dirty="0" err="1" smtClean="0"/>
              <a:t>void</a:t>
            </a:r>
            <a:r>
              <a:rPr lang="de-DE" sz="1200" dirty="0" smtClean="0"/>
              <a:t> </a:t>
            </a:r>
            <a:r>
              <a:rPr lang="de-DE" sz="1200" dirty="0" err="1" smtClean="0"/>
              <a:t>AddNewPolygon</a:t>
            </a:r>
            <a:r>
              <a:rPr lang="de-DE" sz="1200" dirty="0" smtClean="0"/>
              <a:t>()</a:t>
            </a:r>
          </a:p>
          <a:p>
            <a:pPr>
              <a:buNone/>
            </a:pPr>
            <a:r>
              <a:rPr lang="de-DE" sz="1200" dirty="0" smtClean="0"/>
              <a:t>        {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MapPolygon</a:t>
            </a:r>
            <a:r>
              <a:rPr lang="de-DE" sz="1200" dirty="0" smtClean="0"/>
              <a:t> </a:t>
            </a:r>
            <a:r>
              <a:rPr lang="de-DE" sz="1200" dirty="0" err="1" smtClean="0"/>
              <a:t>polygon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MapPolygon</a:t>
            </a:r>
            <a:r>
              <a:rPr lang="de-DE" sz="1200" dirty="0" smtClean="0"/>
              <a:t>();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polygon.Fill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System.Windows.Media.SolidColorBrush</a:t>
            </a:r>
            <a:r>
              <a:rPr lang="de-DE" sz="1200" dirty="0" smtClean="0"/>
              <a:t>(</a:t>
            </a:r>
            <a:r>
              <a:rPr lang="de-DE" sz="1200" dirty="0" err="1" smtClean="0"/>
              <a:t>System.Windows.Media.Colors.Red</a:t>
            </a:r>
            <a:r>
              <a:rPr lang="de-DE" sz="1200" dirty="0" smtClean="0"/>
              <a:t>);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polygon.Stroke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System.Windows.Media.SolidColorBrush</a:t>
            </a:r>
            <a:r>
              <a:rPr lang="de-DE" sz="1200" dirty="0" smtClean="0"/>
              <a:t>(</a:t>
            </a:r>
            <a:r>
              <a:rPr lang="de-DE" sz="1200" dirty="0" err="1" smtClean="0"/>
              <a:t>System.Windows.Media.Colors.Yellow</a:t>
            </a:r>
            <a:r>
              <a:rPr lang="de-DE" sz="1200" dirty="0" smtClean="0"/>
              <a:t>);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polygon.StrokeThickness</a:t>
            </a:r>
            <a:r>
              <a:rPr lang="de-DE" sz="1200" dirty="0" smtClean="0"/>
              <a:t> = 5;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polygon.Opacity</a:t>
            </a:r>
            <a:r>
              <a:rPr lang="de-DE" sz="1200" dirty="0" smtClean="0"/>
              <a:t> = 0.7;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polygon.Locations</a:t>
            </a:r>
            <a:r>
              <a:rPr lang="de-DE" sz="1200" dirty="0" smtClean="0">
                <a:solidFill>
                  <a:srgbClr val="FF0000"/>
                </a:solidFill>
              </a:rPr>
              <a:t> = </a:t>
            </a:r>
            <a:r>
              <a:rPr lang="de-DE" sz="1200" dirty="0" err="1" smtClean="0">
                <a:solidFill>
                  <a:srgbClr val="FF0000"/>
                </a:solidFill>
              </a:rPr>
              <a:t>new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LocationCollection</a:t>
            </a:r>
            <a:r>
              <a:rPr lang="de-DE" sz="1200" dirty="0" smtClean="0">
                <a:solidFill>
                  <a:srgbClr val="FF0000"/>
                </a:solidFill>
              </a:rPr>
              <a:t>() </a:t>
            </a:r>
            <a:r>
              <a:rPr lang="de-DE" sz="1200" dirty="0" smtClean="0"/>
              <a:t>{ 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(20, -20), 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(20, 20), 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(-20, 20), 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(-20, -20) };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MapWithPolygon.Children.Add</a:t>
            </a:r>
            <a:r>
              <a:rPr lang="de-DE" sz="1200" dirty="0" smtClean="0">
                <a:solidFill>
                  <a:srgbClr val="FF0000"/>
                </a:solidFill>
              </a:rPr>
              <a:t>(</a:t>
            </a:r>
            <a:r>
              <a:rPr lang="de-DE" sz="1200" dirty="0" err="1" smtClean="0">
                <a:solidFill>
                  <a:srgbClr val="FF0000"/>
                </a:solidFill>
              </a:rPr>
              <a:t>polygon</a:t>
            </a:r>
            <a:r>
              <a:rPr lang="de-DE" sz="1200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de-DE" sz="1200" dirty="0" smtClean="0"/>
              <a:t>        }</a:t>
            </a:r>
          </a:p>
          <a:p>
            <a:pPr>
              <a:buNone/>
            </a:pP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de-DE" sz="12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267" y="285750"/>
            <a:ext cx="6329465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/>
          <a:lstStyle/>
          <a:p>
            <a:r>
              <a:rPr lang="de-DE" dirty="0" smtClean="0"/>
              <a:t>Ein </a:t>
            </a:r>
            <a:r>
              <a:rPr lang="de-DE" dirty="0" err="1" smtClean="0"/>
              <a:t>Polyline</a:t>
            </a:r>
            <a:r>
              <a:rPr lang="de-DE" dirty="0" smtClean="0"/>
              <a:t> hinzufügen</a:t>
            </a:r>
          </a:p>
          <a:p>
            <a:pPr>
              <a:buNone/>
            </a:pP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Die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MapPolyline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definiert 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die geographische Position und das 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Aussehen einer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Polyline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Die Position wird als </a:t>
            </a:r>
            <a:endParaRPr lang="de-DE" sz="1200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LocationCollection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definiert, 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die 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einzelne geographische Positionen (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Location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) 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beinhaltet.</a:t>
            </a:r>
          </a:p>
          <a:p>
            <a:pPr>
              <a:buNone/>
            </a:pPr>
            <a:endParaRPr lang="de-DE" sz="1200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r>
              <a:rPr lang="de-DE" sz="1200" dirty="0" err="1" smtClean="0"/>
              <a:t>void</a:t>
            </a:r>
            <a:r>
              <a:rPr lang="de-DE" sz="1200" dirty="0" smtClean="0"/>
              <a:t> </a:t>
            </a:r>
            <a:r>
              <a:rPr lang="de-DE" sz="1200" dirty="0" err="1" smtClean="0"/>
              <a:t>AddNewPolyline</a:t>
            </a:r>
            <a:r>
              <a:rPr lang="de-DE" sz="1200" dirty="0" smtClean="0"/>
              <a:t>()</a:t>
            </a:r>
          </a:p>
          <a:p>
            <a:pPr>
              <a:buNone/>
            </a:pPr>
            <a:r>
              <a:rPr lang="de-DE" sz="1200" dirty="0" smtClean="0"/>
              <a:t>        {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MapPolyline</a:t>
            </a:r>
            <a:r>
              <a:rPr lang="de-DE" sz="1200" dirty="0" smtClean="0"/>
              <a:t> </a:t>
            </a:r>
            <a:r>
              <a:rPr lang="de-DE" sz="1200" dirty="0" err="1" smtClean="0"/>
              <a:t>polyline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MapPolyline</a:t>
            </a:r>
            <a:r>
              <a:rPr lang="de-DE" sz="1200" dirty="0" smtClean="0"/>
              <a:t>();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polyline.Stroke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SolidColorBrush</a:t>
            </a:r>
            <a:r>
              <a:rPr lang="de-DE" sz="1200" dirty="0" smtClean="0"/>
              <a:t>(</a:t>
            </a:r>
            <a:r>
              <a:rPr lang="de-DE" sz="1200" dirty="0" err="1" smtClean="0"/>
              <a:t>Colors.Red</a:t>
            </a:r>
            <a:r>
              <a:rPr lang="de-DE" sz="1200" dirty="0" smtClean="0"/>
              <a:t>);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polyline.StrokeThickness</a:t>
            </a:r>
            <a:r>
              <a:rPr lang="de-DE" sz="1200" dirty="0" smtClean="0"/>
              <a:t> = 5;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polyline.Opacity</a:t>
            </a:r>
            <a:r>
              <a:rPr lang="de-DE" sz="1200" dirty="0" smtClean="0"/>
              <a:t> = 0.7;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polyline.Locations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LocationCollection</a:t>
            </a:r>
            <a:r>
              <a:rPr lang="de-DE" sz="1200" dirty="0" smtClean="0"/>
              <a:t>() { 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(10, -10), 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(10, 10), 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(-10, -10), 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(-10, 10) };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MapWithPolygon.Children.Add</a:t>
            </a:r>
            <a:r>
              <a:rPr lang="de-DE" sz="1200" dirty="0" smtClean="0"/>
              <a:t>(</a:t>
            </a:r>
            <a:r>
              <a:rPr lang="de-DE" sz="1200" dirty="0" err="1" smtClean="0"/>
              <a:t>polyline</a:t>
            </a:r>
            <a:r>
              <a:rPr lang="de-DE" sz="1200" dirty="0" smtClean="0"/>
              <a:t>);</a:t>
            </a:r>
          </a:p>
          <a:p>
            <a:pPr>
              <a:buNone/>
            </a:pPr>
            <a:r>
              <a:rPr lang="de-DE" sz="1200" dirty="0" smtClean="0"/>
              <a:t>        }</a:t>
            </a:r>
          </a:p>
          <a:p>
            <a:pPr>
              <a:buNone/>
            </a:pPr>
            <a:endParaRPr lang="de-DE" sz="1200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267" y="285750"/>
            <a:ext cx="6329465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/>
          <a:lstStyle/>
          <a:p>
            <a:r>
              <a:rPr lang="de-DE" dirty="0" smtClean="0"/>
              <a:t>Arbeiten mit </a:t>
            </a:r>
            <a:r>
              <a:rPr lang="de-DE" dirty="0" err="1" smtClean="0"/>
              <a:t>MapLayer</a:t>
            </a:r>
            <a:endParaRPr lang="de-DE" dirty="0" smtClean="0"/>
          </a:p>
          <a:p>
            <a:pPr>
              <a:buNone/>
            </a:pPr>
            <a:r>
              <a:rPr lang="de-DE" sz="1200" dirty="0" smtClean="0"/>
              <a:t>Eine </a:t>
            </a:r>
            <a:r>
              <a:rPr lang="de-DE" sz="1200" dirty="0" err="1" smtClean="0"/>
              <a:t>Polyline</a:t>
            </a:r>
            <a:r>
              <a:rPr lang="de-DE" sz="1200" dirty="0" smtClean="0"/>
              <a:t> oder ein Polygon kann man direkt in das Bing </a:t>
            </a:r>
            <a:r>
              <a:rPr lang="de-DE" sz="1200" dirty="0" err="1" smtClean="0"/>
              <a:t>Maps</a:t>
            </a:r>
            <a:r>
              <a:rPr lang="de-DE" sz="1200" dirty="0" smtClean="0"/>
              <a:t> </a:t>
            </a:r>
            <a:r>
              <a:rPr lang="de-DE" sz="1200" dirty="0" err="1" smtClean="0"/>
              <a:t>Silverlight</a:t>
            </a:r>
            <a:r>
              <a:rPr lang="de-DE" sz="1200" dirty="0" smtClean="0"/>
              <a:t> </a:t>
            </a:r>
            <a:r>
              <a:rPr lang="de-DE" sz="1200" dirty="0" err="1" smtClean="0"/>
              <a:t>Control</a:t>
            </a:r>
            <a:r>
              <a:rPr lang="de-DE" sz="1200" dirty="0" smtClean="0"/>
              <a:t> hinzufügen oder, in </a:t>
            </a:r>
          </a:p>
          <a:p>
            <a:pPr>
              <a:buNone/>
            </a:pPr>
            <a:r>
              <a:rPr lang="de-DE" sz="1200" dirty="0" smtClean="0"/>
              <a:t>ein neues Layer, das über die Karte legt. Ein </a:t>
            </a:r>
            <a:r>
              <a:rPr lang="de-DE" sz="1200" dirty="0" err="1" smtClean="0"/>
              <a:t>MapLayer</a:t>
            </a:r>
            <a:r>
              <a:rPr lang="de-DE" sz="1200" dirty="0" smtClean="0"/>
              <a:t> kann man in XAML definieren:</a:t>
            </a:r>
          </a:p>
          <a:p>
            <a:pPr>
              <a:buNone/>
            </a:pPr>
            <a:r>
              <a:rPr lang="de-DE" sz="1200" dirty="0" smtClean="0"/>
              <a:t>&lt;m:Map x:Name="</a:t>
            </a:r>
            <a:r>
              <a:rPr lang="de-DE" sz="1200" dirty="0" err="1" smtClean="0"/>
              <a:t>MapWithPolygon</a:t>
            </a:r>
            <a:r>
              <a:rPr lang="de-DE" sz="1200" dirty="0" smtClean="0"/>
              <a:t>" </a:t>
            </a:r>
            <a:r>
              <a:rPr lang="de-DE" sz="1200" dirty="0" err="1" smtClean="0"/>
              <a:t>CredentialsProvider</a:t>
            </a:r>
            <a:r>
              <a:rPr lang="de-DE" sz="1200" dirty="0" smtClean="0"/>
              <a:t>="{</a:t>
            </a:r>
            <a:r>
              <a:rPr lang="de-DE" sz="1200" dirty="0" err="1" smtClean="0"/>
              <a:t>StaticResource</a:t>
            </a:r>
            <a:r>
              <a:rPr lang="de-DE" sz="1200" dirty="0" smtClean="0"/>
              <a:t> </a:t>
            </a:r>
            <a:r>
              <a:rPr lang="de-DE" sz="1200" dirty="0" err="1" smtClean="0"/>
              <a:t>BingStorageCred</a:t>
            </a:r>
            <a:r>
              <a:rPr lang="de-DE" sz="1200" dirty="0" smtClean="0"/>
              <a:t>}" Mode="Road" </a:t>
            </a:r>
            <a:r>
              <a:rPr lang="de-DE" sz="1200" dirty="0" err="1" smtClean="0"/>
              <a:t>Grid.Column</a:t>
            </a:r>
            <a:r>
              <a:rPr lang="de-DE" sz="1200" dirty="0" smtClean="0"/>
              <a:t>="0" </a:t>
            </a:r>
            <a:r>
              <a:rPr lang="de-DE" sz="1200" dirty="0" err="1" smtClean="0"/>
              <a:t>Grid.Row</a:t>
            </a:r>
            <a:r>
              <a:rPr lang="de-DE" sz="1200" dirty="0" smtClean="0"/>
              <a:t>="1"&gt;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&lt;m:MapLayer x:Name="</a:t>
            </a:r>
            <a:r>
              <a:rPr lang="de-DE" sz="1200" dirty="0" err="1" smtClean="0">
                <a:solidFill>
                  <a:srgbClr val="FF0000"/>
                </a:solidFill>
              </a:rPr>
              <a:t>NewPolygonLayer</a:t>
            </a:r>
            <a:r>
              <a:rPr lang="de-DE" sz="1200" dirty="0" smtClean="0">
                <a:solidFill>
                  <a:srgbClr val="FF0000"/>
                </a:solidFill>
              </a:rPr>
              <a:t>"&gt;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&lt;/m:MapLayer&gt;</a:t>
            </a:r>
          </a:p>
          <a:p>
            <a:pPr>
              <a:buNone/>
            </a:pPr>
            <a:r>
              <a:rPr lang="de-DE" sz="1200" dirty="0" smtClean="0"/>
              <a:t>        &lt;/m:Map&gt;</a:t>
            </a:r>
          </a:p>
          <a:p>
            <a:pPr>
              <a:buNone/>
            </a:pPr>
            <a:r>
              <a:rPr lang="de-DE" sz="1200" dirty="0" smtClean="0"/>
              <a:t> </a:t>
            </a:r>
          </a:p>
          <a:p>
            <a:pPr>
              <a:buNone/>
            </a:pPr>
            <a:r>
              <a:rPr lang="de-DE" sz="1200" dirty="0" smtClean="0"/>
              <a:t>oder  im  Code: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err="1" smtClean="0"/>
              <a:t>MapLayer</a:t>
            </a:r>
            <a:r>
              <a:rPr lang="de-DE" sz="1200" dirty="0" smtClean="0"/>
              <a:t> </a:t>
            </a:r>
            <a:r>
              <a:rPr lang="de-DE" sz="1200" dirty="0" err="1" smtClean="0"/>
              <a:t>polygonPointLayer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MapLayer</a:t>
            </a:r>
            <a:r>
              <a:rPr lang="de-DE" sz="1200" dirty="0" smtClean="0"/>
              <a:t>();</a:t>
            </a:r>
          </a:p>
          <a:p>
            <a:pPr>
              <a:buNone/>
            </a:pPr>
            <a:r>
              <a:rPr lang="de-DE" sz="1200" dirty="0" err="1" smtClean="0"/>
              <a:t>NewPolygonLayer.Children.Add</a:t>
            </a:r>
            <a:r>
              <a:rPr lang="de-DE" sz="1200" dirty="0" smtClean="0"/>
              <a:t>(</a:t>
            </a:r>
            <a:r>
              <a:rPr lang="de-DE" sz="1200" dirty="0" err="1" smtClean="0"/>
              <a:t>polygonPointLayer</a:t>
            </a:r>
            <a:r>
              <a:rPr lang="de-DE" sz="1200" dirty="0" smtClean="0"/>
              <a:t>);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Die </a:t>
            </a:r>
            <a:r>
              <a:rPr lang="de-DE" sz="1200" dirty="0" err="1" smtClean="0"/>
              <a:t>MapLayer‘s</a:t>
            </a:r>
            <a:r>
              <a:rPr lang="de-DE" sz="1200" dirty="0" smtClean="0"/>
              <a:t> können verschachtelt werden. 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In dem Shapes Beispiel werden zuerst kleine Rechtecke auf der Karte in das </a:t>
            </a:r>
            <a:r>
              <a:rPr lang="de-DE" sz="1200" dirty="0" err="1" smtClean="0"/>
              <a:t>polygonPointLayer</a:t>
            </a:r>
            <a:r>
              <a:rPr lang="de-DE" sz="1200" dirty="0" smtClean="0"/>
              <a:t> </a:t>
            </a:r>
          </a:p>
          <a:p>
            <a:pPr>
              <a:buNone/>
            </a:pPr>
            <a:r>
              <a:rPr lang="de-DE" sz="1200" dirty="0" smtClean="0"/>
              <a:t>hinzugefügt , das wieder im </a:t>
            </a:r>
            <a:r>
              <a:rPr lang="de-DE" sz="1200" dirty="0" err="1" smtClean="0"/>
              <a:t>NewPolygonLayer</a:t>
            </a:r>
            <a:r>
              <a:rPr lang="de-DE" sz="1200" dirty="0" smtClean="0"/>
              <a:t> hinzugefügt wurde und das wieder im </a:t>
            </a:r>
            <a:r>
              <a:rPr lang="de-DE" sz="1200" dirty="0" err="1" smtClean="0"/>
              <a:t>Silverlight</a:t>
            </a:r>
            <a:r>
              <a:rPr lang="de-DE" sz="1200" dirty="0" smtClean="0"/>
              <a:t> Bing </a:t>
            </a:r>
            <a:r>
              <a:rPr lang="de-DE" sz="1200" dirty="0" err="1" smtClean="0"/>
              <a:t>Maps</a:t>
            </a:r>
            <a:r>
              <a:rPr lang="de-DE" sz="1200" dirty="0" smtClean="0"/>
              <a:t> </a:t>
            </a:r>
          </a:p>
          <a:p>
            <a:pPr>
              <a:buNone/>
            </a:pPr>
            <a:r>
              <a:rPr lang="de-DE" sz="1200" dirty="0" err="1" smtClean="0"/>
              <a:t>Control</a:t>
            </a:r>
            <a:r>
              <a:rPr lang="de-DE" sz="1200" dirty="0" smtClean="0"/>
              <a:t> liegt.</a:t>
            </a:r>
            <a:endParaRPr lang="de-DE" sz="1200" dirty="0" smtClean="0"/>
          </a:p>
          <a:p>
            <a:pPr>
              <a:buNone/>
            </a:pP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58" y="214313"/>
            <a:ext cx="6406884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357167"/>
            <a:ext cx="7467600" cy="1500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200" dirty="0" smtClean="0"/>
              <a:t>Jetzt kann man das Layer mit den kleinen Rechtecken separat bearbeiten und alle Elemente (</a:t>
            </a:r>
            <a:r>
              <a:rPr lang="de-DE" sz="1200" dirty="0" err="1" smtClean="0"/>
              <a:t>Children</a:t>
            </a:r>
            <a:r>
              <a:rPr lang="de-DE" sz="1200" dirty="0" smtClean="0"/>
              <a:t>) von </a:t>
            </a:r>
          </a:p>
          <a:p>
            <a:pPr>
              <a:buNone/>
            </a:pPr>
            <a:r>
              <a:rPr lang="de-DE" sz="1200" dirty="0" smtClean="0"/>
              <a:t>dem Layer löschen </a:t>
            </a:r>
          </a:p>
          <a:p>
            <a:pPr>
              <a:buNone/>
            </a:pPr>
            <a:r>
              <a:rPr lang="de-DE" sz="1200" dirty="0" err="1" smtClean="0">
                <a:solidFill>
                  <a:srgbClr val="FF0000"/>
                </a:solidFill>
              </a:rPr>
              <a:t>polygonPointLayer.Children.Clear</a:t>
            </a:r>
            <a:r>
              <a:rPr lang="de-DE" sz="1200" dirty="0" smtClean="0">
                <a:solidFill>
                  <a:srgbClr val="FF0000"/>
                </a:solidFill>
              </a:rPr>
              <a:t>();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Gleichzeitig kann man in das </a:t>
            </a:r>
            <a:r>
              <a:rPr lang="de-DE" sz="1200" dirty="0" err="1" smtClean="0"/>
              <a:t>NewPolygonLayer</a:t>
            </a:r>
            <a:r>
              <a:rPr lang="de-DE" sz="1200" dirty="0" smtClean="0"/>
              <a:t> die gesammelte Polygons hinzufügen:</a:t>
            </a:r>
          </a:p>
          <a:p>
            <a:pPr>
              <a:buNone/>
            </a:pPr>
            <a:r>
              <a:rPr lang="de-DE" sz="1200" dirty="0" err="1" smtClean="0">
                <a:solidFill>
                  <a:srgbClr val="FF0000"/>
                </a:solidFill>
              </a:rPr>
              <a:t>NewPolygonLayer.Children.Add</a:t>
            </a:r>
            <a:r>
              <a:rPr lang="de-DE" sz="1200" dirty="0" smtClean="0">
                <a:solidFill>
                  <a:srgbClr val="FF0000"/>
                </a:solidFill>
              </a:rPr>
              <a:t>(</a:t>
            </a:r>
            <a:r>
              <a:rPr lang="de-DE" sz="1200" dirty="0" err="1" smtClean="0">
                <a:solidFill>
                  <a:srgbClr val="FF0000"/>
                </a:solidFill>
              </a:rPr>
              <a:t>newPolygon</a:t>
            </a:r>
            <a:r>
              <a:rPr lang="de-DE" sz="1200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endParaRPr lang="de-DE" sz="1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1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endParaRPr lang="de-DE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5"/>
            <a:ext cx="4857784" cy="448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– Media Controls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sz="1200" dirty="0" smtClean="0"/>
              <a:t>Das </a:t>
            </a:r>
            <a:r>
              <a:rPr lang="de-DE" sz="1200" dirty="0" err="1" smtClean="0"/>
              <a:t>Silverlight</a:t>
            </a:r>
            <a:r>
              <a:rPr lang="de-DE" sz="1200" dirty="0" smtClean="0"/>
              <a:t> Bing </a:t>
            </a:r>
            <a:r>
              <a:rPr lang="de-DE" sz="1200" dirty="0" err="1" smtClean="0"/>
              <a:t>Maps</a:t>
            </a:r>
            <a:r>
              <a:rPr lang="de-DE" sz="1200" dirty="0" smtClean="0"/>
              <a:t> </a:t>
            </a:r>
            <a:r>
              <a:rPr lang="de-DE" sz="1200" dirty="0" err="1" smtClean="0"/>
              <a:t>Control</a:t>
            </a:r>
            <a:r>
              <a:rPr lang="de-DE" sz="1200" dirty="0" smtClean="0"/>
              <a:t> kann mit allen skalierbaren und nicht skalierbaren Bilder und Videos </a:t>
            </a:r>
          </a:p>
          <a:p>
            <a:pPr>
              <a:buNone/>
            </a:pPr>
            <a:r>
              <a:rPr lang="de-DE" sz="1200" dirty="0" smtClean="0"/>
              <a:t>darstellen. Man kann eigentlich alle </a:t>
            </a:r>
            <a:r>
              <a:rPr lang="de-DE" sz="1200" dirty="0" err="1" smtClean="0"/>
              <a:t>UIElement‘s</a:t>
            </a:r>
            <a:r>
              <a:rPr lang="de-DE" sz="1200" dirty="0" smtClean="0"/>
              <a:t> hinzufügen. Es ist aber ratsam sie auf separaten </a:t>
            </a:r>
          </a:p>
          <a:p>
            <a:pPr>
              <a:buNone/>
            </a:pPr>
            <a:r>
              <a:rPr lang="de-DE" sz="1200" dirty="0" err="1" smtClean="0"/>
              <a:t>MapLayer‘s</a:t>
            </a:r>
            <a:r>
              <a:rPr lang="de-DE" sz="1200" dirty="0" smtClean="0"/>
              <a:t> zu </a:t>
            </a:r>
            <a:r>
              <a:rPr lang="de-DE" sz="1200" dirty="0" err="1" smtClean="0"/>
              <a:t>plazieren</a:t>
            </a:r>
            <a:r>
              <a:rPr lang="de-DE" sz="1200" dirty="0" smtClean="0"/>
              <a:t>. </a:t>
            </a:r>
          </a:p>
          <a:p>
            <a:pPr>
              <a:buNone/>
            </a:pPr>
            <a:endParaRPr lang="de-DE" sz="1200" dirty="0" smtClean="0"/>
          </a:p>
          <a:p>
            <a:r>
              <a:rPr lang="de-DE" sz="1200" dirty="0" smtClean="0"/>
              <a:t>Bilder hinzufügen: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err="1" smtClean="0"/>
              <a:t>public</a:t>
            </a:r>
            <a:r>
              <a:rPr lang="de-DE" sz="1200" dirty="0" smtClean="0"/>
              <a:t> </a:t>
            </a:r>
            <a:r>
              <a:rPr lang="de-DE" sz="1200" dirty="0" err="1" smtClean="0"/>
              <a:t>void</a:t>
            </a:r>
            <a:r>
              <a:rPr lang="de-DE" sz="1200" dirty="0" smtClean="0"/>
              <a:t> </a:t>
            </a:r>
            <a:r>
              <a:rPr lang="de-DE" sz="1200" dirty="0" err="1" smtClean="0"/>
              <a:t>AddImageToMap</a:t>
            </a:r>
            <a:r>
              <a:rPr lang="de-DE" sz="1200" dirty="0" smtClean="0"/>
              <a:t>()</a:t>
            </a:r>
          </a:p>
          <a:p>
            <a:pPr>
              <a:buNone/>
            </a:pPr>
            <a:r>
              <a:rPr lang="de-DE" sz="1200" dirty="0" smtClean="0"/>
              <a:t>        {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MapLayer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imageLayer</a:t>
            </a:r>
            <a:r>
              <a:rPr lang="de-DE" sz="1200" dirty="0" smtClean="0">
                <a:solidFill>
                  <a:srgbClr val="FF0000"/>
                </a:solidFill>
              </a:rPr>
              <a:t> = </a:t>
            </a:r>
            <a:r>
              <a:rPr lang="de-DE" sz="1200" dirty="0" err="1" smtClean="0">
                <a:solidFill>
                  <a:srgbClr val="FF0000"/>
                </a:solidFill>
              </a:rPr>
              <a:t>new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MapLayer</a:t>
            </a:r>
            <a:r>
              <a:rPr lang="de-DE" sz="1200" dirty="0" smtClean="0">
                <a:solidFill>
                  <a:srgbClr val="FF0000"/>
                </a:solidFill>
              </a:rPr>
              <a:t>();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            Image </a:t>
            </a:r>
            <a:r>
              <a:rPr lang="de-DE" sz="1200" dirty="0" err="1" smtClean="0"/>
              <a:t>image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Image();</a:t>
            </a:r>
          </a:p>
          <a:p>
            <a:pPr>
              <a:buNone/>
            </a:pPr>
            <a:r>
              <a:rPr lang="en-US" sz="1200" dirty="0" smtClean="0"/>
              <a:t>            //Define the URI location of the image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image.Source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System.Windows.Media.Imaging.BitmapImage</a:t>
            </a:r>
            <a:r>
              <a:rPr lang="de-DE" sz="1200" dirty="0" smtClean="0"/>
              <a:t>(</a:t>
            </a:r>
            <a:r>
              <a:rPr lang="de-DE" sz="1200" dirty="0" err="1" smtClean="0"/>
              <a:t>new</a:t>
            </a:r>
            <a:r>
              <a:rPr lang="de-DE" sz="1200" dirty="0" smtClean="0"/>
              <a:t> Uri("Images/Penguins.jpg", </a:t>
            </a:r>
            <a:r>
              <a:rPr lang="de-DE" sz="1200" dirty="0" err="1" smtClean="0"/>
              <a:t>UriKind.Relative</a:t>
            </a:r>
            <a:r>
              <a:rPr lang="de-DE" sz="1200" dirty="0" smtClean="0"/>
              <a:t>));</a:t>
            </a:r>
          </a:p>
          <a:p>
            <a:pPr>
              <a:buNone/>
            </a:pPr>
            <a:r>
              <a:rPr lang="en-US" sz="1200" dirty="0" smtClean="0"/>
              <a:t>            //Define the image display properties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image.Opacity</a:t>
            </a:r>
            <a:r>
              <a:rPr lang="de-DE" sz="1200" dirty="0" smtClean="0"/>
              <a:t> = 0.8;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image.Stretch</a:t>
            </a:r>
            <a:r>
              <a:rPr lang="de-DE" sz="1200" dirty="0" smtClean="0"/>
              <a:t> = </a:t>
            </a:r>
            <a:r>
              <a:rPr lang="de-DE" sz="1200" dirty="0" err="1" smtClean="0"/>
              <a:t>System.Windows.Media.Stretch.Uniform</a:t>
            </a:r>
            <a:r>
              <a:rPr lang="de-DE" sz="1200" dirty="0" smtClean="0"/>
              <a:t>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image.Height</a:t>
            </a:r>
            <a:r>
              <a:rPr lang="de-DE" sz="1200" dirty="0" smtClean="0"/>
              <a:t> = 70;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image.Width</a:t>
            </a:r>
            <a:r>
              <a:rPr lang="de-DE" sz="1200" dirty="0" smtClean="0"/>
              <a:t> = 70;</a:t>
            </a:r>
          </a:p>
          <a:p>
            <a:pPr>
              <a:buNone/>
            </a:pPr>
            <a:r>
              <a:rPr lang="en-US" sz="1200" dirty="0" smtClean="0"/>
              <a:t>            //The map location to place the image at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() { </a:t>
            </a:r>
            <a:r>
              <a:rPr lang="de-DE" sz="1200" dirty="0" err="1" smtClean="0"/>
              <a:t>Latitude</a:t>
            </a:r>
            <a:r>
              <a:rPr lang="de-DE" sz="1200" dirty="0" smtClean="0"/>
              <a:t> = 50.94138, </a:t>
            </a:r>
            <a:r>
              <a:rPr lang="de-DE" sz="1200" dirty="0" err="1" smtClean="0"/>
              <a:t>Longitude</a:t>
            </a:r>
            <a:r>
              <a:rPr lang="de-DE" sz="1200" dirty="0" smtClean="0"/>
              <a:t> = 6.95824 };</a:t>
            </a:r>
          </a:p>
          <a:p>
            <a:pPr>
              <a:buNone/>
            </a:pPr>
            <a:r>
              <a:rPr lang="en-US" sz="1200" dirty="0" smtClean="0"/>
              <a:t>            //Center the image around the location specified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PositionOrigin</a:t>
            </a:r>
            <a:r>
              <a:rPr lang="de-DE" sz="1200" dirty="0" smtClean="0"/>
              <a:t> </a:t>
            </a:r>
            <a:r>
              <a:rPr lang="de-DE" sz="1200" dirty="0" err="1" smtClean="0"/>
              <a:t>position</a:t>
            </a:r>
            <a:r>
              <a:rPr lang="de-DE" sz="1200" dirty="0" smtClean="0"/>
              <a:t> = </a:t>
            </a:r>
            <a:r>
              <a:rPr lang="de-DE" sz="1200" dirty="0" err="1" smtClean="0"/>
              <a:t>PositionOrigin.Center</a:t>
            </a:r>
            <a:r>
              <a:rPr lang="de-DE" sz="1200" dirty="0" smtClean="0"/>
              <a:t>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en-US" sz="1200" dirty="0" smtClean="0"/>
              <a:t>            //Add the image to the defined map layer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imageLayer.AddChild</a:t>
            </a:r>
            <a:r>
              <a:rPr lang="de-DE" sz="1200" dirty="0" smtClean="0">
                <a:solidFill>
                  <a:srgbClr val="FF0000"/>
                </a:solidFill>
              </a:rPr>
              <a:t>(</a:t>
            </a:r>
            <a:r>
              <a:rPr lang="de-DE" sz="1200" dirty="0" err="1" smtClean="0">
                <a:solidFill>
                  <a:srgbClr val="FF0000"/>
                </a:solidFill>
              </a:rPr>
              <a:t>image</a:t>
            </a:r>
            <a:r>
              <a:rPr lang="de-DE" sz="1200" dirty="0" smtClean="0">
                <a:solidFill>
                  <a:srgbClr val="FF0000"/>
                </a:solidFill>
              </a:rPr>
              <a:t>, </a:t>
            </a:r>
            <a:r>
              <a:rPr lang="de-DE" sz="1200" dirty="0" err="1" smtClean="0">
                <a:solidFill>
                  <a:srgbClr val="FF0000"/>
                </a:solidFill>
              </a:rPr>
              <a:t>location</a:t>
            </a:r>
            <a:r>
              <a:rPr lang="de-DE" sz="1200" dirty="0" smtClean="0">
                <a:solidFill>
                  <a:srgbClr val="FF0000"/>
                </a:solidFill>
              </a:rPr>
              <a:t>, </a:t>
            </a:r>
            <a:r>
              <a:rPr lang="de-DE" sz="1200" dirty="0" err="1" smtClean="0">
                <a:solidFill>
                  <a:srgbClr val="FF0000"/>
                </a:solidFill>
              </a:rPr>
              <a:t>position</a:t>
            </a:r>
            <a:r>
              <a:rPr lang="de-DE" sz="1200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sz="1200" dirty="0" smtClean="0"/>
              <a:t>            //Add the image layer to the map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MapWithPushpins.Children.Add</a:t>
            </a:r>
            <a:r>
              <a:rPr lang="de-DE" sz="1200" dirty="0" smtClean="0">
                <a:solidFill>
                  <a:srgbClr val="FF0000"/>
                </a:solidFill>
              </a:rPr>
              <a:t>(</a:t>
            </a:r>
            <a:r>
              <a:rPr lang="de-DE" sz="1200" dirty="0" err="1" smtClean="0">
                <a:solidFill>
                  <a:srgbClr val="FF0000"/>
                </a:solidFill>
              </a:rPr>
              <a:t>imageLayer</a:t>
            </a:r>
            <a:r>
              <a:rPr lang="de-DE" sz="1200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de-DE" sz="1200" dirty="0" smtClean="0"/>
              <a:t>        }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pPr>
              <a:buNone/>
            </a:pP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7" y="665163"/>
            <a:ext cx="56864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Agenda</a:t>
            </a:r>
          </a:p>
          <a:p>
            <a:pPr marL="514350" indent="-514350">
              <a:buAutoNum type="arabicPeriod"/>
            </a:pPr>
            <a:r>
              <a:rPr lang="de-DE" dirty="0" smtClean="0"/>
              <a:t>Bing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Accont</a:t>
            </a:r>
            <a:r>
              <a:rPr lang="de-DE" dirty="0" smtClean="0"/>
              <a:t> erstellen</a:t>
            </a:r>
          </a:p>
          <a:p>
            <a:pPr marL="514350" indent="-514350">
              <a:buAutoNum type="arabicPeriod"/>
            </a:pPr>
            <a:r>
              <a:rPr lang="de-DE" dirty="0" smtClean="0"/>
              <a:t>Bing </a:t>
            </a:r>
            <a:r>
              <a:rPr lang="de-DE" dirty="0" err="1" smtClean="0"/>
              <a:t>Maps</a:t>
            </a:r>
            <a:r>
              <a:rPr lang="de-DE" dirty="0" smtClean="0"/>
              <a:t> SDK downloaden</a:t>
            </a:r>
          </a:p>
          <a:p>
            <a:pPr marL="514350" indent="-514350">
              <a:buAutoNum type="arabicPeriod"/>
            </a:pPr>
            <a:r>
              <a:rPr lang="de-DE" dirty="0" smtClean="0"/>
              <a:t>Beispiele</a:t>
            </a:r>
          </a:p>
          <a:p>
            <a:pPr marL="816102" lvl="1" indent="-514350">
              <a:buFont typeface="+mj-lt"/>
              <a:buAutoNum type="alphaLcPeriod"/>
            </a:pPr>
            <a:r>
              <a:rPr lang="de-DE" dirty="0" smtClean="0"/>
              <a:t>„Basic“ Applikation</a:t>
            </a:r>
          </a:p>
          <a:p>
            <a:pPr marL="816102" lvl="1" indent="-514350">
              <a:buFont typeface="+mj-lt"/>
              <a:buAutoNum type="alphaLcPeriod"/>
            </a:pPr>
            <a:r>
              <a:rPr lang="de-DE" dirty="0" smtClean="0"/>
              <a:t>Navigation </a:t>
            </a:r>
          </a:p>
          <a:p>
            <a:pPr marL="816102" lvl="1" indent="-514350">
              <a:buFont typeface="+mj-lt"/>
              <a:buAutoNum type="alphaLcPeriod"/>
            </a:pPr>
            <a:r>
              <a:rPr lang="de-DE" dirty="0" smtClean="0"/>
              <a:t>Formen hinzufügen</a:t>
            </a:r>
          </a:p>
          <a:p>
            <a:pPr marL="816102" lvl="1" indent="-514350">
              <a:buFont typeface="+mj-lt"/>
              <a:buAutoNum type="alphaLcPeriod"/>
            </a:pPr>
            <a:r>
              <a:rPr lang="de-DE" dirty="0" smtClean="0"/>
              <a:t>Route berechnen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>
            <a:normAutofit/>
          </a:bodyPr>
          <a:lstStyle/>
          <a:p>
            <a:r>
              <a:rPr lang="de-DE" sz="1200" dirty="0" smtClean="0"/>
              <a:t>Videos hinzufügen:</a:t>
            </a:r>
          </a:p>
          <a:p>
            <a:endParaRPr lang="de-DE" sz="1200" dirty="0" smtClean="0"/>
          </a:p>
          <a:p>
            <a:pPr>
              <a:buNone/>
            </a:pPr>
            <a:r>
              <a:rPr lang="de-DE" sz="1200" dirty="0" err="1" smtClean="0"/>
              <a:t>public</a:t>
            </a:r>
            <a:r>
              <a:rPr lang="de-DE" sz="1200" dirty="0" smtClean="0"/>
              <a:t> </a:t>
            </a:r>
            <a:r>
              <a:rPr lang="de-DE" sz="1200" dirty="0" err="1" smtClean="0"/>
              <a:t>void</a:t>
            </a:r>
            <a:r>
              <a:rPr lang="de-DE" sz="1200" dirty="0" smtClean="0"/>
              <a:t> </a:t>
            </a:r>
            <a:r>
              <a:rPr lang="de-DE" sz="1200" dirty="0" err="1" smtClean="0"/>
              <a:t>AddVideoToMap</a:t>
            </a:r>
            <a:r>
              <a:rPr lang="de-DE" sz="1200" dirty="0" smtClean="0"/>
              <a:t>()</a:t>
            </a:r>
          </a:p>
          <a:p>
            <a:pPr>
              <a:buNone/>
            </a:pPr>
            <a:r>
              <a:rPr lang="de-DE" sz="1200" dirty="0" smtClean="0"/>
              <a:t>        {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MapLayer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imageLayer</a:t>
            </a:r>
            <a:r>
              <a:rPr lang="de-DE" sz="1200" dirty="0" smtClean="0">
                <a:solidFill>
                  <a:srgbClr val="FF0000"/>
                </a:solidFill>
              </a:rPr>
              <a:t> = </a:t>
            </a:r>
            <a:r>
              <a:rPr lang="de-DE" sz="1200" dirty="0" err="1" smtClean="0">
                <a:solidFill>
                  <a:srgbClr val="FF0000"/>
                </a:solidFill>
              </a:rPr>
              <a:t>new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MapLayer</a:t>
            </a:r>
            <a:r>
              <a:rPr lang="de-DE" sz="1200" dirty="0" smtClean="0">
                <a:solidFill>
                  <a:srgbClr val="FF0000"/>
                </a:solidFill>
              </a:rPr>
              <a:t>();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            MediaElement </a:t>
            </a:r>
            <a:r>
              <a:rPr lang="de-DE" sz="1200" dirty="0" err="1" smtClean="0"/>
              <a:t>video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MediaElement();</a:t>
            </a:r>
          </a:p>
          <a:p>
            <a:pPr>
              <a:buNone/>
            </a:pPr>
            <a:r>
              <a:rPr lang="en-US" sz="1200" dirty="0" smtClean="0"/>
              <a:t>            //Define the URI location of the video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video.Source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Uri(@"http://mschnlnine.vo.llnwd.net/d1/ch9/9/2/9/9/1/4/TCS2NBCOlympics_ch9.wmv",</a:t>
            </a:r>
          </a:p>
          <a:p>
            <a:pPr>
              <a:buNone/>
            </a:pPr>
            <a:r>
              <a:rPr lang="de-DE" sz="1200" dirty="0" smtClean="0"/>
              <a:t>                    </a:t>
            </a:r>
            <a:r>
              <a:rPr lang="de-DE" sz="1200" dirty="0" err="1" smtClean="0"/>
              <a:t>UriKind.RelativeOrAbsolute</a:t>
            </a:r>
            <a:r>
              <a:rPr lang="de-DE" sz="1200" dirty="0" smtClean="0"/>
              <a:t>);</a:t>
            </a:r>
          </a:p>
          <a:p>
            <a:pPr>
              <a:buNone/>
            </a:pPr>
            <a:r>
              <a:rPr lang="en-US" sz="1200" dirty="0" smtClean="0"/>
              <a:t>            //Define the video display properties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video.Opacity</a:t>
            </a:r>
            <a:r>
              <a:rPr lang="de-DE" sz="1200" dirty="0" smtClean="0"/>
              <a:t> = 0.8;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video.Width</a:t>
            </a:r>
            <a:r>
              <a:rPr lang="de-DE" sz="1200" dirty="0" smtClean="0"/>
              <a:t> = 250;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video.Height</a:t>
            </a:r>
            <a:r>
              <a:rPr lang="de-DE" sz="1200" dirty="0" smtClean="0"/>
              <a:t> = 200;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en-US" sz="1200" dirty="0" smtClean="0"/>
              <a:t>            //The map location to place the video at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 = </a:t>
            </a:r>
            <a:r>
              <a:rPr lang="de-DE" sz="1200" dirty="0" err="1" smtClean="0"/>
              <a:t>new</a:t>
            </a:r>
            <a:r>
              <a:rPr lang="de-DE" sz="1200" dirty="0" smtClean="0"/>
              <a:t>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() { </a:t>
            </a:r>
            <a:r>
              <a:rPr lang="de-DE" sz="1200" dirty="0" err="1" smtClean="0"/>
              <a:t>Latitude</a:t>
            </a:r>
            <a:r>
              <a:rPr lang="de-DE" sz="1200" dirty="0" smtClean="0"/>
              <a:t> = 50.94138, </a:t>
            </a:r>
            <a:r>
              <a:rPr lang="de-DE" sz="1200" dirty="0" err="1" smtClean="0"/>
              <a:t>Longitude</a:t>
            </a:r>
            <a:r>
              <a:rPr lang="de-DE" sz="1200" dirty="0" smtClean="0"/>
              <a:t> = 6.95824 };</a:t>
            </a:r>
          </a:p>
          <a:p>
            <a:pPr>
              <a:buNone/>
            </a:pPr>
            <a:r>
              <a:rPr lang="en-US" sz="1200" dirty="0" smtClean="0"/>
              <a:t>            //Center the video around the location specified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PositionOrigin</a:t>
            </a:r>
            <a:r>
              <a:rPr lang="de-DE" sz="1200" dirty="0" smtClean="0"/>
              <a:t> </a:t>
            </a:r>
            <a:r>
              <a:rPr lang="de-DE" sz="1200" dirty="0" err="1" smtClean="0"/>
              <a:t>position</a:t>
            </a:r>
            <a:r>
              <a:rPr lang="de-DE" sz="1200" dirty="0" smtClean="0"/>
              <a:t> = </a:t>
            </a:r>
            <a:r>
              <a:rPr lang="de-DE" sz="1200" dirty="0" err="1" smtClean="0"/>
              <a:t>PositionOrigin.Center</a:t>
            </a:r>
            <a:r>
              <a:rPr lang="de-DE" sz="1200" dirty="0" smtClean="0"/>
              <a:t>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en-US" sz="1200" dirty="0" smtClean="0"/>
              <a:t>            //Add the video to the defined map layer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imageLayer.AddChild</a:t>
            </a:r>
            <a:r>
              <a:rPr lang="de-DE" sz="1200" dirty="0" smtClean="0">
                <a:solidFill>
                  <a:srgbClr val="FF0000"/>
                </a:solidFill>
              </a:rPr>
              <a:t>(</a:t>
            </a:r>
            <a:r>
              <a:rPr lang="de-DE" sz="1200" dirty="0" err="1" smtClean="0">
                <a:solidFill>
                  <a:srgbClr val="FF0000"/>
                </a:solidFill>
              </a:rPr>
              <a:t>video</a:t>
            </a:r>
            <a:r>
              <a:rPr lang="de-DE" sz="1200" dirty="0" smtClean="0">
                <a:solidFill>
                  <a:srgbClr val="FF0000"/>
                </a:solidFill>
              </a:rPr>
              <a:t>, </a:t>
            </a:r>
            <a:r>
              <a:rPr lang="de-DE" sz="1200" dirty="0" err="1" smtClean="0">
                <a:solidFill>
                  <a:srgbClr val="FF0000"/>
                </a:solidFill>
              </a:rPr>
              <a:t>location</a:t>
            </a:r>
            <a:r>
              <a:rPr lang="de-DE" sz="1200" dirty="0" smtClean="0">
                <a:solidFill>
                  <a:srgbClr val="FF0000"/>
                </a:solidFill>
              </a:rPr>
              <a:t>, </a:t>
            </a:r>
            <a:r>
              <a:rPr lang="de-DE" sz="1200" dirty="0" err="1" smtClean="0">
                <a:solidFill>
                  <a:srgbClr val="FF0000"/>
                </a:solidFill>
              </a:rPr>
              <a:t>position</a:t>
            </a:r>
            <a:r>
              <a:rPr lang="de-DE" sz="1200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sz="1200" dirty="0" smtClean="0"/>
              <a:t>            //Add the video layer to the map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MapWithPushpins.Children.Add</a:t>
            </a:r>
            <a:r>
              <a:rPr lang="de-DE" sz="1200" dirty="0" smtClean="0">
                <a:solidFill>
                  <a:srgbClr val="FF0000"/>
                </a:solidFill>
              </a:rPr>
              <a:t>(</a:t>
            </a:r>
            <a:r>
              <a:rPr lang="de-DE" sz="1200" dirty="0" err="1" smtClean="0">
                <a:solidFill>
                  <a:srgbClr val="FF0000"/>
                </a:solidFill>
              </a:rPr>
              <a:t>imageLayer</a:t>
            </a:r>
            <a:r>
              <a:rPr lang="de-DE" sz="1200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de-DE" sz="1200" dirty="0" smtClean="0"/>
              <a:t>        }</a:t>
            </a:r>
          </a:p>
          <a:p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728"/>
            <a:ext cx="7467600" cy="6286544"/>
          </a:xfrm>
        </p:spPr>
        <p:txBody>
          <a:bodyPr>
            <a:normAutofit fontScale="92500" lnSpcReduction="10000"/>
          </a:bodyPr>
          <a:lstStyle/>
          <a:p>
            <a:r>
              <a:rPr lang="de-DE" sz="1200" dirty="0" err="1" smtClean="0"/>
              <a:t>PushPins</a:t>
            </a:r>
            <a:r>
              <a:rPr lang="de-DE" sz="1200" dirty="0" smtClean="0"/>
              <a:t> hinzufügen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private </a:t>
            </a:r>
            <a:r>
              <a:rPr lang="de-DE" sz="1200" dirty="0" err="1" smtClean="0"/>
              <a:t>void</a:t>
            </a:r>
            <a:r>
              <a:rPr lang="de-DE" sz="1200" dirty="0" smtClean="0"/>
              <a:t> </a:t>
            </a:r>
            <a:r>
              <a:rPr lang="de-DE" sz="1200" dirty="0" err="1" smtClean="0"/>
              <a:t>MapWithPushpins_MouseDoubleClick</a:t>
            </a:r>
            <a:r>
              <a:rPr lang="de-DE" sz="1200" dirty="0" smtClean="0"/>
              <a:t>(</a:t>
            </a:r>
            <a:r>
              <a:rPr lang="de-DE" sz="1200" dirty="0" err="1" smtClean="0"/>
              <a:t>object</a:t>
            </a:r>
            <a:r>
              <a:rPr lang="de-DE" sz="1200" dirty="0" smtClean="0"/>
              <a:t> </a:t>
            </a:r>
            <a:r>
              <a:rPr lang="de-DE" sz="1200" dirty="0" err="1" smtClean="0"/>
              <a:t>sender</a:t>
            </a:r>
            <a:r>
              <a:rPr lang="de-DE" sz="1200" dirty="0" smtClean="0"/>
              <a:t>, </a:t>
            </a:r>
            <a:r>
              <a:rPr lang="de-DE" sz="1200" dirty="0" err="1" smtClean="0"/>
              <a:t>MapMouseEventArgs</a:t>
            </a:r>
            <a:r>
              <a:rPr lang="de-DE" sz="1200" dirty="0" smtClean="0"/>
              <a:t> e)</a:t>
            </a:r>
          </a:p>
          <a:p>
            <a:pPr>
              <a:buNone/>
            </a:pPr>
            <a:r>
              <a:rPr lang="de-DE" sz="1200" dirty="0" smtClean="0"/>
              <a:t>        {</a:t>
            </a:r>
          </a:p>
          <a:p>
            <a:pPr>
              <a:buNone/>
            </a:pPr>
            <a:r>
              <a:rPr lang="en-US" sz="1200" dirty="0" smtClean="0"/>
              <a:t>            // Disables the default mouse double-click action.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e.Handled</a:t>
            </a:r>
            <a:r>
              <a:rPr lang="de-DE" sz="1200" dirty="0" smtClean="0"/>
              <a:t> = </a:t>
            </a:r>
            <a:r>
              <a:rPr lang="de-DE" sz="1200" dirty="0" err="1" smtClean="0"/>
              <a:t>true</a:t>
            </a:r>
            <a:r>
              <a:rPr lang="de-DE" sz="1200" dirty="0" smtClean="0"/>
              <a:t>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en-US" sz="1200" dirty="0" smtClean="0"/>
              <a:t>            // The location to place the pushpin at on the map.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Location</a:t>
            </a:r>
            <a:r>
              <a:rPr lang="de-DE" sz="1200" dirty="0" smtClean="0"/>
              <a:t> </a:t>
            </a:r>
            <a:r>
              <a:rPr lang="de-DE" sz="1200" dirty="0" err="1" smtClean="0"/>
              <a:t>pinLocation</a:t>
            </a:r>
            <a:r>
              <a:rPr lang="de-DE" sz="1200" dirty="0" smtClean="0"/>
              <a:t> = </a:t>
            </a:r>
            <a:r>
              <a:rPr lang="de-DE" sz="1200" dirty="0" err="1" smtClean="0"/>
              <a:t>MapWithPushpins.ViewportPointToLocation</a:t>
            </a:r>
            <a:r>
              <a:rPr lang="de-DE" sz="1200" dirty="0" smtClean="0"/>
              <a:t>(</a:t>
            </a:r>
            <a:r>
              <a:rPr lang="de-DE" sz="1200" dirty="0" err="1" smtClean="0"/>
              <a:t>e.ViewportPoint</a:t>
            </a:r>
            <a:r>
              <a:rPr lang="de-DE" sz="1200" dirty="0" smtClean="0"/>
              <a:t>);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en-US" sz="1200" dirty="0" smtClean="0"/>
              <a:t>            // The pushpin to add to the map.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Pushpin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pin</a:t>
            </a:r>
            <a:r>
              <a:rPr lang="de-DE" sz="1200" dirty="0" smtClean="0">
                <a:solidFill>
                  <a:srgbClr val="FF0000"/>
                </a:solidFill>
              </a:rPr>
              <a:t> = </a:t>
            </a:r>
            <a:r>
              <a:rPr lang="de-DE" sz="1200" dirty="0" err="1" smtClean="0">
                <a:solidFill>
                  <a:srgbClr val="FF0000"/>
                </a:solidFill>
              </a:rPr>
              <a:t>new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Pushpin</a:t>
            </a:r>
            <a:r>
              <a:rPr lang="de-DE" sz="1200" dirty="0" smtClean="0">
                <a:solidFill>
                  <a:srgbClr val="FF0000"/>
                </a:solidFill>
              </a:rPr>
              <a:t>();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/>
              <a:t>pin.Location</a:t>
            </a:r>
            <a:r>
              <a:rPr lang="de-DE" sz="1200" dirty="0" smtClean="0"/>
              <a:t> = </a:t>
            </a:r>
            <a:r>
              <a:rPr lang="de-DE" sz="1200" dirty="0" err="1" smtClean="0"/>
              <a:t>pinLocation</a:t>
            </a:r>
            <a:r>
              <a:rPr lang="de-DE" sz="1200" dirty="0" smtClean="0"/>
              <a:t>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en-US" sz="1200" dirty="0" smtClean="0"/>
              <a:t>            // Adds the pushpin to the map.</a:t>
            </a:r>
          </a:p>
          <a:p>
            <a:pPr>
              <a:buNone/>
            </a:pPr>
            <a:r>
              <a:rPr lang="de-DE" sz="1200" dirty="0" smtClean="0"/>
              <a:t>            </a:t>
            </a:r>
            <a:r>
              <a:rPr lang="de-DE" sz="1200" dirty="0" err="1" smtClean="0">
                <a:solidFill>
                  <a:srgbClr val="FF0000"/>
                </a:solidFill>
              </a:rPr>
              <a:t>MapWithPushpins.Children.Add</a:t>
            </a:r>
            <a:r>
              <a:rPr lang="de-DE" sz="1200" dirty="0" smtClean="0">
                <a:solidFill>
                  <a:srgbClr val="FF0000"/>
                </a:solidFill>
              </a:rPr>
              <a:t>(</a:t>
            </a:r>
            <a:r>
              <a:rPr lang="de-DE" sz="1200" dirty="0" err="1" smtClean="0">
                <a:solidFill>
                  <a:srgbClr val="FF0000"/>
                </a:solidFill>
              </a:rPr>
              <a:t>pin</a:t>
            </a:r>
            <a:r>
              <a:rPr lang="de-DE" sz="1200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de-DE" sz="1200" dirty="0" smtClean="0"/>
              <a:t>        }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Der </a:t>
            </a:r>
            <a:r>
              <a:rPr lang="de-DE" sz="1200" dirty="0" err="1" smtClean="0"/>
              <a:t>Pushpin</a:t>
            </a:r>
            <a:r>
              <a:rPr lang="de-DE" sz="1200" dirty="0" smtClean="0"/>
              <a:t> kann auch im XAML definiert werden: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&lt;m:Map x:Name="</a:t>
            </a:r>
            <a:r>
              <a:rPr lang="de-DE" sz="1200" dirty="0" err="1" smtClean="0"/>
              <a:t>MapWithPushpins</a:t>
            </a:r>
            <a:r>
              <a:rPr lang="de-DE" sz="1200" dirty="0" smtClean="0"/>
              <a:t>" </a:t>
            </a:r>
            <a:r>
              <a:rPr lang="de-DE" sz="1200" dirty="0" err="1" smtClean="0"/>
              <a:t>CredentialsProvider</a:t>
            </a:r>
            <a:r>
              <a:rPr lang="de-DE" sz="1200" dirty="0" smtClean="0"/>
              <a:t>="{</a:t>
            </a:r>
            <a:r>
              <a:rPr lang="de-DE" sz="1200" dirty="0" err="1" smtClean="0"/>
              <a:t>StaticResource</a:t>
            </a:r>
            <a:r>
              <a:rPr lang="de-DE" sz="1200" dirty="0" smtClean="0"/>
              <a:t> </a:t>
            </a:r>
            <a:r>
              <a:rPr lang="de-DE" sz="1200" dirty="0" err="1" smtClean="0"/>
              <a:t>BingStorageCred</a:t>
            </a:r>
            <a:r>
              <a:rPr lang="de-DE" sz="1200" dirty="0" smtClean="0"/>
              <a:t>}" </a:t>
            </a: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Mode</a:t>
            </a:r>
            <a:r>
              <a:rPr lang="de-DE" sz="1200" dirty="0" smtClean="0"/>
              <a:t>="</a:t>
            </a:r>
            <a:r>
              <a:rPr lang="de-DE" sz="1200" dirty="0" err="1" smtClean="0"/>
              <a:t>AerialWithLabels</a:t>
            </a:r>
            <a:r>
              <a:rPr lang="de-DE" sz="1200" dirty="0" smtClean="0"/>
              <a:t>“&gt;</a:t>
            </a:r>
            <a:endParaRPr lang="de-DE" sz="1200" dirty="0" smtClean="0"/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</a:t>
            </a:r>
            <a:r>
              <a:rPr lang="de-DE" sz="1200" dirty="0" smtClean="0">
                <a:solidFill>
                  <a:srgbClr val="FF0000"/>
                </a:solidFill>
              </a:rPr>
              <a:t>&lt;m:Pushpin m:MapLayer.Position="50.94138,6.95824" /&gt;</a:t>
            </a:r>
          </a:p>
          <a:p>
            <a:pPr>
              <a:buNone/>
            </a:pPr>
            <a:r>
              <a:rPr lang="de-DE" sz="1200" dirty="0" smtClean="0"/>
              <a:t>&lt;/</a:t>
            </a:r>
            <a:r>
              <a:rPr lang="de-DE" sz="1200" dirty="0" smtClean="0"/>
              <a:t>m:Map</a:t>
            </a:r>
            <a:r>
              <a:rPr lang="de-DE" sz="1200" dirty="0" smtClean="0"/>
              <a:t>&gt;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oder als Image: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&lt;m:Map x:Name="</a:t>
            </a:r>
            <a:r>
              <a:rPr lang="de-DE" sz="1200" dirty="0" err="1" smtClean="0"/>
              <a:t>MapWithPushpins</a:t>
            </a:r>
            <a:r>
              <a:rPr lang="de-DE" sz="1200" dirty="0" smtClean="0"/>
              <a:t>" </a:t>
            </a:r>
            <a:r>
              <a:rPr lang="de-DE" sz="1200" dirty="0" err="1" smtClean="0"/>
              <a:t>CredentialsProvider</a:t>
            </a:r>
            <a:r>
              <a:rPr lang="de-DE" sz="1200" dirty="0" smtClean="0"/>
              <a:t>="{</a:t>
            </a:r>
            <a:r>
              <a:rPr lang="de-DE" sz="1200" dirty="0" err="1" smtClean="0"/>
              <a:t>StaticResource</a:t>
            </a:r>
            <a:r>
              <a:rPr lang="de-DE" sz="1200" dirty="0" smtClean="0"/>
              <a:t> </a:t>
            </a:r>
            <a:r>
              <a:rPr lang="de-DE" sz="1200" dirty="0" err="1" smtClean="0"/>
              <a:t>BingStorageCred</a:t>
            </a:r>
            <a:r>
              <a:rPr lang="de-DE" sz="1200" dirty="0" smtClean="0"/>
              <a:t>}" </a:t>
            </a:r>
          </a:p>
          <a:p>
            <a:pPr>
              <a:buNone/>
            </a:pPr>
            <a:r>
              <a:rPr lang="de-DE" sz="1200" dirty="0" smtClean="0"/>
              <a:t>Mode="</a:t>
            </a:r>
            <a:r>
              <a:rPr lang="de-DE" sz="1200" dirty="0" err="1" smtClean="0"/>
              <a:t>AerialWithLabels</a:t>
            </a:r>
            <a:r>
              <a:rPr lang="de-DE" sz="1200" dirty="0" smtClean="0"/>
              <a:t>“&gt;</a:t>
            </a: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      </a:t>
            </a:r>
            <a:r>
              <a:rPr lang="en-US" sz="1100" dirty="0" smtClean="0">
                <a:solidFill>
                  <a:srgbClr val="FF0000"/>
                </a:solidFill>
              </a:rPr>
              <a:t>&lt;Canvas Width="50" Height="50" m:MapLayer.Position="50.94138,6.95824" m:MapLayer.PositionOrigin="Center" &gt;</a:t>
            </a:r>
          </a:p>
          <a:p>
            <a:pPr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               &lt;Image Source="Images/Penguins.jpg" Stretch="Fill" Height="50" Width="50"  /&gt;</a:t>
            </a:r>
          </a:p>
          <a:p>
            <a:pPr>
              <a:buNone/>
            </a:pPr>
            <a:r>
              <a:rPr lang="de-DE" sz="1100" dirty="0" smtClean="0">
                <a:solidFill>
                  <a:srgbClr val="FF0000"/>
                </a:solidFill>
              </a:rPr>
              <a:t>            &lt;/</a:t>
            </a:r>
            <a:r>
              <a:rPr lang="de-DE" sz="1100" dirty="0" err="1" smtClean="0">
                <a:solidFill>
                  <a:srgbClr val="FF0000"/>
                </a:solidFill>
              </a:rPr>
              <a:t>Canvas</a:t>
            </a:r>
            <a:r>
              <a:rPr lang="de-DE" sz="1100" dirty="0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r>
              <a:rPr lang="de-DE" sz="1200" dirty="0" smtClean="0"/>
              <a:t>&lt;/</a:t>
            </a:r>
            <a:r>
              <a:rPr lang="de-DE" sz="1200" dirty="0" smtClean="0"/>
              <a:t>m:Map&gt;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36"/>
            <a:ext cx="7467600" cy="4697427"/>
          </a:xfrm>
        </p:spPr>
        <p:txBody>
          <a:bodyPr>
            <a:normAutofit/>
          </a:bodyPr>
          <a:lstStyle/>
          <a:p>
            <a:r>
              <a:rPr lang="de-DE" sz="1200" dirty="0" smtClean="0"/>
              <a:t>Das Bing </a:t>
            </a:r>
            <a:r>
              <a:rPr lang="de-DE" sz="1200" dirty="0" err="1" smtClean="0"/>
              <a:t>Maps</a:t>
            </a:r>
            <a:r>
              <a:rPr lang="de-DE" sz="1200" dirty="0" smtClean="0"/>
              <a:t> </a:t>
            </a:r>
            <a:r>
              <a:rPr lang="de-DE" sz="1200" dirty="0" err="1" smtClean="0"/>
              <a:t>Silverlight</a:t>
            </a:r>
            <a:r>
              <a:rPr lang="de-DE" sz="1200" dirty="0" smtClean="0"/>
              <a:t> </a:t>
            </a:r>
            <a:r>
              <a:rPr lang="de-DE" sz="1200" dirty="0" err="1" smtClean="0"/>
              <a:t>Control</a:t>
            </a:r>
            <a:r>
              <a:rPr lang="de-DE" sz="1200" dirty="0" smtClean="0"/>
              <a:t> reagiert auf viele Events:</a:t>
            </a:r>
          </a:p>
          <a:p>
            <a:pPr lvl="1">
              <a:buAutoNum type="arabicPeriod"/>
            </a:pPr>
            <a:r>
              <a:rPr lang="de-DE" sz="1200" dirty="0" err="1" smtClean="0"/>
              <a:t>Loading</a:t>
            </a:r>
            <a:r>
              <a:rPr lang="de-DE" sz="1200" dirty="0" smtClean="0"/>
              <a:t>:</a:t>
            </a:r>
          </a:p>
          <a:p>
            <a:pPr lvl="2">
              <a:buAutoNum type="arabicPeriod"/>
            </a:pPr>
            <a:r>
              <a:rPr lang="de-DE" sz="1000" dirty="0" err="1" smtClean="0"/>
              <a:t>Loaded</a:t>
            </a:r>
            <a:endParaRPr lang="de-DE" sz="1000" dirty="0" smtClean="0"/>
          </a:p>
          <a:p>
            <a:pPr lvl="2">
              <a:buAutoNum type="arabicPeriod"/>
            </a:pPr>
            <a:r>
              <a:rPr lang="de-DE" sz="1000" dirty="0" err="1" smtClean="0"/>
              <a:t>LoadingError</a:t>
            </a:r>
            <a:endParaRPr lang="de-DE" sz="1000" dirty="0" smtClean="0"/>
          </a:p>
          <a:p>
            <a:pPr lvl="1">
              <a:buAutoNum type="arabicPeriod"/>
            </a:pPr>
            <a:r>
              <a:rPr lang="de-DE" sz="1200" dirty="0" err="1" smtClean="0"/>
              <a:t>Map</a:t>
            </a:r>
            <a:r>
              <a:rPr lang="de-DE" sz="1200" dirty="0" smtClean="0"/>
              <a:t> Mode Änderung:</a:t>
            </a:r>
          </a:p>
          <a:p>
            <a:pPr lvl="2">
              <a:buAutoNum type="arabicPeriod"/>
            </a:pPr>
            <a:r>
              <a:rPr lang="de-DE" sz="1000" b="1" dirty="0" err="1" smtClean="0"/>
              <a:t>ModeChanged</a:t>
            </a:r>
            <a:endParaRPr lang="de-DE" sz="1000" b="1" dirty="0" smtClean="0"/>
          </a:p>
          <a:p>
            <a:pPr lvl="1">
              <a:buAutoNum type="arabicPeriod"/>
            </a:pPr>
            <a:r>
              <a:rPr lang="de-DE" sz="1200" dirty="0" smtClean="0"/>
              <a:t>Navigation:</a:t>
            </a:r>
          </a:p>
          <a:p>
            <a:pPr lvl="2">
              <a:buAutoNum type="arabicPeriod"/>
            </a:pPr>
            <a:r>
              <a:rPr lang="de-DE" sz="1000" b="1" dirty="0" err="1" smtClean="0"/>
              <a:t>TargetViewChanged</a:t>
            </a:r>
            <a:endParaRPr lang="de-DE" sz="1000" dirty="0" smtClean="0"/>
          </a:p>
          <a:p>
            <a:pPr lvl="2">
              <a:buAutoNum type="arabicPeriod"/>
            </a:pPr>
            <a:r>
              <a:rPr lang="de-DE" sz="1000" b="1" dirty="0" err="1" smtClean="0"/>
              <a:t>ViewChangeEnd</a:t>
            </a:r>
            <a:endParaRPr lang="de-DE" sz="1000" b="1" dirty="0" smtClean="0"/>
          </a:p>
          <a:p>
            <a:pPr lvl="2">
              <a:buAutoNum type="arabicPeriod"/>
            </a:pPr>
            <a:r>
              <a:rPr lang="de-DE" sz="1000" b="1" dirty="0" err="1" smtClean="0">
                <a:solidFill>
                  <a:srgbClr val="FF0000"/>
                </a:solidFill>
              </a:rPr>
              <a:t>ViewChangeOnFrame</a:t>
            </a:r>
            <a:endParaRPr lang="de-DE" sz="1000" b="1" dirty="0" smtClean="0">
              <a:solidFill>
                <a:srgbClr val="FF0000"/>
              </a:solidFill>
            </a:endParaRPr>
          </a:p>
          <a:p>
            <a:pPr lvl="2">
              <a:buAutoNum type="arabicPeriod"/>
            </a:pPr>
            <a:r>
              <a:rPr lang="de-DE" sz="1000" b="1" dirty="0" err="1" smtClean="0"/>
              <a:t>ViewChangeStart</a:t>
            </a:r>
            <a:endParaRPr lang="de-DE" sz="1000" b="1" dirty="0" smtClean="0"/>
          </a:p>
          <a:p>
            <a:pPr lvl="1">
              <a:buAutoNum type="arabicPeriod"/>
            </a:pPr>
            <a:r>
              <a:rPr lang="de-DE" sz="1200" dirty="0" smtClean="0"/>
              <a:t>Mouse</a:t>
            </a:r>
            <a:r>
              <a:rPr lang="de-DE" sz="1200" b="1" dirty="0" smtClean="0"/>
              <a:t>:</a:t>
            </a:r>
            <a:endParaRPr lang="de-DE" sz="1200" b="1" dirty="0" smtClean="0"/>
          </a:p>
          <a:p>
            <a:pPr lvl="2">
              <a:buAutoNum type="arabicPeriod"/>
            </a:pPr>
            <a:r>
              <a:rPr lang="de-DE" sz="1000" b="1" dirty="0" err="1" smtClean="0"/>
              <a:t>MouseClick</a:t>
            </a:r>
            <a:endParaRPr lang="de-DE" sz="1000" b="1" dirty="0" smtClean="0"/>
          </a:p>
          <a:p>
            <a:pPr lvl="2">
              <a:buAutoNum type="arabicPeriod"/>
            </a:pPr>
            <a:r>
              <a:rPr lang="de-DE" sz="1000" b="1" dirty="0" err="1" smtClean="0"/>
              <a:t>MouseDoubleClick</a:t>
            </a:r>
            <a:endParaRPr lang="de-DE" sz="1000" b="1" dirty="0" smtClean="0"/>
          </a:p>
          <a:p>
            <a:pPr lvl="2">
              <a:buAutoNum type="arabicPeriod"/>
            </a:pPr>
            <a:r>
              <a:rPr lang="de-DE" sz="1000" b="1" dirty="0" err="1" smtClean="0"/>
              <a:t>MouseDragBox</a:t>
            </a:r>
            <a:endParaRPr lang="de-DE" sz="1000" b="1" dirty="0" smtClean="0"/>
          </a:p>
          <a:p>
            <a:pPr lvl="2">
              <a:buAutoNum type="arabicPeriod"/>
            </a:pPr>
            <a:r>
              <a:rPr lang="de-DE" sz="1000" b="1" dirty="0" err="1" smtClean="0"/>
              <a:t>MousePan</a:t>
            </a:r>
            <a:endParaRPr lang="de-DE" sz="1000" b="1" dirty="0" smtClean="0"/>
          </a:p>
          <a:p>
            <a:pPr lvl="2">
              <a:buAutoNum type="arabicPeriod"/>
            </a:pPr>
            <a:r>
              <a:rPr lang="de-DE" sz="1000" b="1" dirty="0" err="1" smtClean="0"/>
              <a:t>MouseWheel</a:t>
            </a:r>
            <a:endParaRPr lang="de-DE" sz="1000" b="1" dirty="0" smtClean="0"/>
          </a:p>
          <a:p>
            <a:pPr lvl="1">
              <a:buAutoNum type="arabicPeriod"/>
            </a:pPr>
            <a:r>
              <a:rPr lang="de-DE" sz="1200" dirty="0" smtClean="0"/>
              <a:t>Keyboard:</a:t>
            </a:r>
          </a:p>
          <a:p>
            <a:pPr lvl="2">
              <a:buAutoNum type="arabicPeriod"/>
            </a:pPr>
            <a:r>
              <a:rPr lang="de-DE" sz="1000" b="1" dirty="0" err="1" smtClean="0"/>
              <a:t>KeyHeld</a:t>
            </a:r>
            <a:endParaRPr lang="de-DE" sz="1000" b="1" dirty="0" smtClean="0"/>
          </a:p>
          <a:p>
            <a:pPr lvl="2">
              <a:buFont typeface="Arial"/>
              <a:buAutoNum type="arabicPeriod"/>
            </a:pPr>
            <a:r>
              <a:rPr lang="de-DE" sz="1000" b="1" dirty="0" err="1" smtClean="0"/>
              <a:t>KeyPress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/>
            </a:r>
            <a:br>
              <a:rPr lang="de-DE" sz="1000" dirty="0" smtClean="0"/>
            </a:br>
            <a:endParaRPr lang="de-DE" sz="1000" dirty="0" smtClean="0"/>
          </a:p>
          <a:p>
            <a:pPr lvl="2">
              <a:buNone/>
            </a:pPr>
            <a:endParaRPr lang="de-DE" sz="1000" dirty="0" smtClean="0"/>
          </a:p>
          <a:p>
            <a:pPr lvl="1">
              <a:buAutoNum type="arabicPeriod"/>
            </a:pP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7786742" cy="571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Modes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Das </a:t>
            </a:r>
            <a:r>
              <a:rPr lang="de-DE" sz="1200" dirty="0" err="1" smtClean="0"/>
              <a:t>MapMode</a:t>
            </a:r>
            <a:r>
              <a:rPr lang="de-DE" sz="1200" dirty="0" smtClean="0"/>
              <a:t> Property des Bing </a:t>
            </a:r>
            <a:r>
              <a:rPr lang="de-DE" sz="1200" dirty="0" err="1" smtClean="0"/>
              <a:t>Maps</a:t>
            </a:r>
            <a:r>
              <a:rPr lang="de-DE" sz="1200" dirty="0" smtClean="0"/>
              <a:t> </a:t>
            </a:r>
            <a:r>
              <a:rPr lang="de-DE" sz="1200" dirty="0" err="1" smtClean="0"/>
              <a:t>Silverlight</a:t>
            </a:r>
            <a:r>
              <a:rPr lang="de-DE" sz="1200" dirty="0" smtClean="0"/>
              <a:t> Controls repräsentiert eine 2D Projektion der Erde. </a:t>
            </a:r>
          </a:p>
          <a:p>
            <a:r>
              <a:rPr lang="de-DE" sz="1200" dirty="0" smtClean="0"/>
              <a:t>Es gibt zwei Arten der Projektion:</a:t>
            </a:r>
          </a:p>
          <a:p>
            <a:pPr lvl="1"/>
            <a:r>
              <a:rPr lang="de-DE" sz="1200" dirty="0" err="1" smtClean="0"/>
              <a:t>FlatMapMode</a:t>
            </a:r>
            <a:r>
              <a:rPr lang="de-DE" sz="1200" dirty="0" smtClean="0"/>
              <a:t> – eine flache Repräsentation der Erde</a:t>
            </a:r>
          </a:p>
          <a:p>
            <a:pPr lvl="1"/>
            <a:r>
              <a:rPr lang="de-DE" sz="1200" dirty="0" err="1" smtClean="0"/>
              <a:t>MercatorMode</a:t>
            </a:r>
            <a:r>
              <a:rPr lang="de-DE" sz="1200" dirty="0" smtClean="0"/>
              <a:t> – eine zylinderförmige </a:t>
            </a:r>
            <a:r>
              <a:rPr lang="de-DE" sz="1200" dirty="0" smtClean="0"/>
              <a:t>Repräsentation der </a:t>
            </a:r>
            <a:r>
              <a:rPr lang="de-DE" sz="1200" dirty="0" smtClean="0"/>
              <a:t>Erde</a:t>
            </a:r>
          </a:p>
          <a:p>
            <a:endParaRPr lang="de-DE" sz="1600" dirty="0" smtClean="0"/>
          </a:p>
          <a:p>
            <a:pPr>
              <a:buNone/>
            </a:pPr>
            <a:r>
              <a:rPr lang="de-DE" sz="1200" dirty="0" smtClean="0"/>
              <a:t>Das </a:t>
            </a:r>
            <a:r>
              <a:rPr lang="de-DE" sz="1200" dirty="0" err="1" smtClean="0"/>
              <a:t>Control</a:t>
            </a:r>
            <a:r>
              <a:rPr lang="de-DE" sz="1200" dirty="0" smtClean="0"/>
              <a:t> implementiert nur zwei Arten der Projektion, die leiten von </a:t>
            </a:r>
            <a:r>
              <a:rPr lang="de-DE" sz="1200" dirty="0" err="1" smtClean="0"/>
              <a:t>MercatorMode</a:t>
            </a:r>
            <a:r>
              <a:rPr lang="de-DE" sz="1200" dirty="0" smtClean="0"/>
              <a:t> ab, </a:t>
            </a:r>
            <a:r>
              <a:rPr lang="de-DE" sz="1200" dirty="0" err="1" smtClean="0"/>
              <a:t>RoadMode</a:t>
            </a:r>
            <a:r>
              <a:rPr lang="de-DE" sz="1200" dirty="0" smtClean="0"/>
              <a:t> und </a:t>
            </a:r>
          </a:p>
          <a:p>
            <a:pPr>
              <a:buNone/>
            </a:pPr>
            <a:r>
              <a:rPr lang="de-DE" sz="1200" dirty="0" err="1" smtClean="0"/>
              <a:t>AerialMode</a:t>
            </a:r>
            <a:r>
              <a:rPr lang="de-DE" sz="1200" dirty="0" smtClean="0"/>
              <a:t>. Nur die beide Klassen haben so genannte „</a:t>
            </a:r>
            <a:r>
              <a:rPr lang="de-DE" sz="1200" dirty="0" err="1" smtClean="0"/>
              <a:t>Tile</a:t>
            </a:r>
            <a:r>
              <a:rPr lang="de-DE" sz="1200" dirty="0" smtClean="0"/>
              <a:t> Layer“, die die Bilder der Erde beinhalten. </a:t>
            </a:r>
          </a:p>
          <a:p>
            <a:pPr>
              <a:buNone/>
            </a:pPr>
            <a:r>
              <a:rPr lang="de-DE" sz="1200" dirty="0" smtClean="0"/>
              <a:t>(Mehr über </a:t>
            </a:r>
            <a:r>
              <a:rPr lang="de-DE" sz="1200" dirty="0" err="1" smtClean="0"/>
              <a:t>Tilesets</a:t>
            </a:r>
            <a:r>
              <a:rPr lang="de-DE" sz="1200" dirty="0" smtClean="0"/>
              <a:t> unter </a:t>
            </a:r>
            <a:r>
              <a:rPr lang="de-DE" sz="1200" dirty="0" smtClean="0">
                <a:hlinkClick r:id="rId2"/>
              </a:rPr>
              <a:t>http://</a:t>
            </a:r>
            <a:r>
              <a:rPr lang="de-DE" sz="1200" dirty="0" smtClean="0">
                <a:hlinkClick r:id="rId2"/>
              </a:rPr>
              <a:t>www.microimages.com/documentation/TechGuides/76BingStructure.pdf</a:t>
            </a:r>
            <a:r>
              <a:rPr lang="de-DE" sz="1200" dirty="0" smtClean="0"/>
              <a:t>)</a:t>
            </a:r>
          </a:p>
          <a:p>
            <a:pPr>
              <a:buNone/>
            </a:pPr>
            <a:r>
              <a:rPr lang="de-DE" sz="1200" dirty="0" smtClean="0"/>
              <a:t>Der </a:t>
            </a:r>
            <a:r>
              <a:rPr lang="de-DE" sz="1200" dirty="0" err="1" smtClean="0"/>
              <a:t>MercatorMode</a:t>
            </a:r>
            <a:r>
              <a:rPr lang="de-DE" sz="1200" dirty="0" smtClean="0"/>
              <a:t> beinhaltet keine Bilder der Erde</a:t>
            </a:r>
            <a:r>
              <a:rPr lang="de-DE" sz="1200" dirty="0" smtClean="0"/>
              <a:t> </a:t>
            </a:r>
            <a:r>
              <a:rPr lang="de-DE" sz="1200" dirty="0" smtClean="0"/>
              <a:t>(keine </a:t>
            </a:r>
            <a:r>
              <a:rPr lang="de-DE" sz="1200" dirty="0" err="1" smtClean="0"/>
              <a:t>Tile</a:t>
            </a:r>
            <a:r>
              <a:rPr lang="de-DE" sz="1200" dirty="0" smtClean="0"/>
              <a:t> Layer). </a:t>
            </a:r>
          </a:p>
          <a:p>
            <a:pPr>
              <a:buNone/>
            </a:pPr>
            <a:r>
              <a:rPr lang="de-DE" sz="1200" dirty="0" smtClean="0"/>
              <a:t>Eine Ableitung der </a:t>
            </a:r>
            <a:r>
              <a:rPr lang="de-DE" sz="1200" dirty="0" err="1" smtClean="0"/>
              <a:t>MapMode</a:t>
            </a:r>
            <a:r>
              <a:rPr lang="de-DE" sz="1200" dirty="0" smtClean="0"/>
              <a:t> ermöglicht, dass man eine Funktionalität erreicht, wie Bergenzug der Anzeige </a:t>
            </a:r>
          </a:p>
          <a:p>
            <a:pPr>
              <a:buNone/>
            </a:pPr>
            <a:r>
              <a:rPr lang="de-DE" sz="1200" dirty="0" smtClean="0"/>
              <a:t>und des Zooms, andere Reaktion auf Events.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Beispiel </a:t>
            </a:r>
            <a:r>
              <a:rPr lang="de-DE" sz="1200" dirty="0" err="1" smtClean="0">
                <a:solidFill>
                  <a:srgbClr val="FF0000"/>
                </a:solidFill>
              </a:rPr>
              <a:t>MapModes</a:t>
            </a:r>
            <a:r>
              <a:rPr lang="de-DE" sz="1200" dirty="0" smtClean="0"/>
              <a:t>.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endParaRPr lang="de-DE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Route berechnen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200" dirty="0" smtClean="0"/>
              <a:t>Das Bing </a:t>
            </a:r>
            <a:r>
              <a:rPr lang="de-DE" sz="1200" dirty="0" err="1" smtClean="0"/>
              <a:t>Maps</a:t>
            </a:r>
            <a:r>
              <a:rPr lang="de-DE" sz="1200" dirty="0" smtClean="0"/>
              <a:t> </a:t>
            </a:r>
            <a:r>
              <a:rPr lang="de-DE" sz="1200" dirty="0" err="1" smtClean="0"/>
              <a:t>Silverlight</a:t>
            </a:r>
            <a:r>
              <a:rPr lang="de-DE" sz="1200" dirty="0" smtClean="0"/>
              <a:t> </a:t>
            </a:r>
            <a:r>
              <a:rPr lang="de-DE" sz="1200" dirty="0" err="1" smtClean="0"/>
              <a:t>Control</a:t>
            </a:r>
            <a:r>
              <a:rPr lang="de-DE" sz="1200" dirty="0" smtClean="0"/>
              <a:t> beinhaltet mehrere Web Services:</a:t>
            </a:r>
          </a:p>
          <a:p>
            <a:r>
              <a:rPr lang="de-DE" sz="1200" dirty="0" err="1" smtClean="0"/>
              <a:t>Geocode</a:t>
            </a:r>
            <a:r>
              <a:rPr lang="de-DE" sz="1200" dirty="0" smtClean="0"/>
              <a:t> </a:t>
            </a:r>
            <a:r>
              <a:rPr lang="de-DE" sz="1200" dirty="0" smtClean="0"/>
              <a:t>Service – findet die geographische Position zu einer Adresse und umgekehrt</a:t>
            </a:r>
          </a:p>
          <a:p>
            <a:r>
              <a:rPr lang="de-DE" sz="1200" dirty="0" err="1" smtClean="0"/>
              <a:t>Imagery</a:t>
            </a:r>
            <a:r>
              <a:rPr lang="de-DE" sz="1200" dirty="0" smtClean="0"/>
              <a:t> Service – Info über Bilder und </a:t>
            </a:r>
            <a:r>
              <a:rPr lang="de-DE" sz="1200" dirty="0" err="1" smtClean="0"/>
              <a:t>URI‘s</a:t>
            </a:r>
            <a:r>
              <a:rPr lang="de-DE" sz="1200" dirty="0" smtClean="0"/>
              <a:t> dazu (z.B. eine Karte mit </a:t>
            </a:r>
            <a:r>
              <a:rPr lang="de-DE" sz="1200" dirty="0" err="1" smtClean="0"/>
              <a:t>PushPins</a:t>
            </a:r>
            <a:r>
              <a:rPr lang="de-DE" sz="1200" dirty="0" smtClean="0"/>
              <a:t>)</a:t>
            </a:r>
          </a:p>
          <a:p>
            <a:r>
              <a:rPr lang="de-DE" sz="1200" dirty="0" smtClean="0"/>
              <a:t>Route Service – berechnet eine Route </a:t>
            </a:r>
          </a:p>
          <a:p>
            <a:r>
              <a:rPr lang="de-DE" sz="1200" dirty="0" err="1" smtClean="0"/>
              <a:t>Search</a:t>
            </a:r>
            <a:r>
              <a:rPr lang="de-DE" sz="1200" dirty="0" smtClean="0"/>
              <a:t> Service – Suche nach Schlüsselworten 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Beispiel – Route berechnen.</a:t>
            </a:r>
          </a:p>
          <a:p>
            <a:pPr>
              <a:buNone/>
            </a:pPr>
            <a:endParaRPr lang="de-DE" sz="1200" dirty="0" smtClean="0"/>
          </a:p>
          <a:p>
            <a:pPr>
              <a:buNone/>
            </a:pPr>
            <a:r>
              <a:rPr lang="de-DE" sz="1200" dirty="0" smtClean="0"/>
              <a:t>Um eine Route berechnen zu können braucht man folgende Elemente:</a:t>
            </a:r>
          </a:p>
          <a:p>
            <a:r>
              <a:rPr lang="de-DE" sz="1200" dirty="0" smtClean="0"/>
              <a:t>Die  Ziel -/und Startadresse</a:t>
            </a:r>
          </a:p>
          <a:p>
            <a:r>
              <a:rPr lang="de-DE" sz="1200" dirty="0" err="1" smtClean="0"/>
              <a:t>Geocode</a:t>
            </a:r>
            <a:r>
              <a:rPr lang="de-DE" sz="1200" dirty="0" smtClean="0"/>
              <a:t> Service (</a:t>
            </a:r>
            <a:r>
              <a:rPr lang="de-DE" sz="1200" dirty="0" smtClean="0">
                <a:hlinkClick r:id="rId2"/>
              </a:rPr>
              <a:t>http://dev.virtualearth.net/webservices/v1/geocodeservice/geocodeservice.svc</a:t>
            </a:r>
            <a:r>
              <a:rPr lang="de-DE" sz="1200" dirty="0" smtClean="0"/>
              <a:t>)</a:t>
            </a:r>
          </a:p>
          <a:p>
            <a:r>
              <a:rPr lang="de-DE" sz="1200" dirty="0" smtClean="0"/>
              <a:t>Route Service (</a:t>
            </a:r>
            <a:r>
              <a:rPr lang="de-DE" sz="1200" dirty="0" smtClean="0">
                <a:hlinkClick r:id="rId3"/>
              </a:rPr>
              <a:t>http://dev.virtualearth.net/webservices/v1/routeservice/routeservice.svc</a:t>
            </a:r>
            <a:r>
              <a:rPr lang="de-DE" sz="1200" dirty="0" smtClean="0"/>
              <a:t>)</a:t>
            </a:r>
          </a:p>
          <a:p>
            <a:endParaRPr lang="de-DE" sz="1200" dirty="0" smtClean="0"/>
          </a:p>
          <a:p>
            <a:pPr>
              <a:buNone/>
            </a:pPr>
            <a:endParaRPr lang="de-DE" sz="1200" dirty="0" smtClean="0"/>
          </a:p>
          <a:p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9508"/>
            <a:ext cx="6643734" cy="57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Links &amp; Literatur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de-DE" sz="1400" dirty="0" smtClean="0">
                <a:hlinkClick r:id="rId2"/>
              </a:rPr>
              <a:t>http://silverbing.codeplex.com</a:t>
            </a:r>
            <a:r>
              <a:rPr lang="de-DE" sz="1400" dirty="0" smtClean="0">
                <a:hlinkClick r:id="rId2"/>
              </a:rPr>
              <a:t>/</a:t>
            </a:r>
            <a:endParaRPr lang="de-DE" sz="1400" dirty="0" smtClean="0"/>
          </a:p>
          <a:p>
            <a:pPr marL="550926" indent="-514350">
              <a:buFont typeface="+mj-lt"/>
              <a:buAutoNum type="arabicPeriod"/>
            </a:pPr>
            <a:r>
              <a:rPr lang="de-DE" sz="1400" dirty="0" smtClean="0">
                <a:hlinkClick r:id="rId3"/>
              </a:rPr>
              <a:t>http://</a:t>
            </a:r>
            <a:r>
              <a:rPr lang="de-DE" sz="1400" dirty="0" smtClean="0">
                <a:hlinkClick r:id="rId3"/>
              </a:rPr>
              <a:t>www.bing.com/developers/appids.aspx</a:t>
            </a:r>
            <a:endParaRPr lang="de-DE" sz="1400" dirty="0" smtClean="0"/>
          </a:p>
          <a:p>
            <a:pPr marL="550926" indent="-514350">
              <a:buFont typeface="+mj-lt"/>
              <a:buAutoNum type="arabicPeriod"/>
            </a:pPr>
            <a:r>
              <a:rPr lang="de-DE" sz="1400" dirty="0" smtClean="0">
                <a:hlinkClick r:id="rId4"/>
              </a:rPr>
              <a:t>http://msdn.microsoft.com/en-us/library/ee681884(v=MSDN.10).</a:t>
            </a:r>
            <a:r>
              <a:rPr lang="de-DE" sz="1400" dirty="0" smtClean="0">
                <a:hlinkClick r:id="rId4"/>
              </a:rPr>
              <a:t>aspx</a:t>
            </a:r>
            <a:endParaRPr lang="de-DE" sz="1400" dirty="0" smtClean="0"/>
          </a:p>
          <a:p>
            <a:pPr marL="550926" indent="-514350">
              <a:buFont typeface="+mj-lt"/>
              <a:buAutoNum type="arabicPeriod"/>
            </a:pPr>
            <a:r>
              <a:rPr lang="de-DE" sz="1400" dirty="0" smtClean="0">
                <a:hlinkClick r:id="rId5"/>
              </a:rPr>
              <a:t>http://</a:t>
            </a:r>
            <a:r>
              <a:rPr lang="de-DE" sz="1400" dirty="0" smtClean="0">
                <a:hlinkClick r:id="rId5"/>
              </a:rPr>
              <a:t>www.microimages.com/documentation/TechGuides/76BingStructure.pdf</a:t>
            </a:r>
            <a:endParaRPr lang="de-DE" sz="1400" dirty="0" smtClean="0"/>
          </a:p>
          <a:p>
            <a:pPr marL="550926" indent="-514350">
              <a:buFont typeface="+mj-lt"/>
              <a:buAutoNum type="arabicPeriod"/>
            </a:pPr>
            <a:r>
              <a:rPr lang="de-DE" sz="1400" dirty="0" smtClean="0"/>
              <a:t>„Bing </a:t>
            </a:r>
            <a:r>
              <a:rPr lang="de-DE" sz="1400" dirty="0" err="1" smtClean="0"/>
              <a:t>Maps</a:t>
            </a:r>
            <a:r>
              <a:rPr lang="de-DE" sz="1400" dirty="0" smtClean="0"/>
              <a:t> für Webentwickler“,  T. Richling,  </a:t>
            </a:r>
            <a:r>
              <a:rPr lang="de-DE" sz="1400" dirty="0" err="1" smtClean="0"/>
              <a:t>entwickler.press</a:t>
            </a:r>
            <a:r>
              <a:rPr lang="de-DE" sz="1400" dirty="0" smtClean="0"/>
              <a:t> 2009</a:t>
            </a:r>
          </a:p>
          <a:p>
            <a:pPr marL="550926" indent="-514350">
              <a:buFont typeface="+mj-lt"/>
              <a:buAutoNum type="arabicPeriod"/>
            </a:pPr>
            <a:endParaRPr lang="de-DE" sz="1400" dirty="0" smtClean="0"/>
          </a:p>
          <a:p>
            <a:pPr marL="550926" indent="-514350">
              <a:buNone/>
            </a:pP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1. Bing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erstellen.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6786610" cy="35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428736"/>
            <a:ext cx="7467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dirty="0" smtClean="0"/>
              <a:t>Einen Bing </a:t>
            </a:r>
            <a:r>
              <a:rPr lang="de-DE" sz="2000" dirty="0" err="1" smtClean="0"/>
              <a:t>Maps</a:t>
            </a:r>
            <a:r>
              <a:rPr lang="de-DE" sz="2000" dirty="0" smtClean="0"/>
              <a:t> </a:t>
            </a:r>
            <a:r>
              <a:rPr lang="de-DE" sz="2000" dirty="0" err="1" smtClean="0"/>
              <a:t>Account</a:t>
            </a:r>
            <a:r>
              <a:rPr lang="de-DE" sz="2000" dirty="0" smtClean="0"/>
              <a:t> kann man unter der Adresse</a:t>
            </a:r>
          </a:p>
          <a:p>
            <a:pPr>
              <a:buNone/>
            </a:pPr>
            <a:r>
              <a:rPr lang="de-DE" sz="2000" dirty="0" smtClean="0">
                <a:hlinkClick r:id="rId3"/>
              </a:rPr>
              <a:t>https://www.bingmapsportal.com/</a:t>
            </a:r>
            <a:r>
              <a:rPr lang="de-DE" sz="2000" dirty="0" smtClean="0"/>
              <a:t> einrichten. Man braucht</a:t>
            </a:r>
          </a:p>
          <a:p>
            <a:pPr>
              <a:buNone/>
            </a:pPr>
            <a:r>
              <a:rPr lang="de-DE" sz="2000" dirty="0" smtClean="0"/>
              <a:t>dazu eine gültige Windows Live ID.</a:t>
            </a:r>
          </a:p>
          <a:p>
            <a:pPr>
              <a:buNone/>
            </a:pP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Bing </a:t>
            </a:r>
            <a:r>
              <a:rPr lang="de-DE" dirty="0" err="1" smtClean="0"/>
              <a:t>Maps</a:t>
            </a:r>
            <a:r>
              <a:rPr lang="de-DE" dirty="0" smtClean="0"/>
              <a:t> SDK downloaden.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dirty="0" smtClean="0"/>
              <a:t>Um Bing </a:t>
            </a:r>
            <a:r>
              <a:rPr lang="de-DE" sz="2000" dirty="0" err="1" smtClean="0"/>
              <a:t>Maps</a:t>
            </a:r>
            <a:r>
              <a:rPr lang="de-DE" sz="2000" dirty="0" smtClean="0"/>
              <a:t> in </a:t>
            </a:r>
            <a:r>
              <a:rPr lang="de-DE" sz="2000" dirty="0" err="1" smtClean="0"/>
              <a:t>Silverlight</a:t>
            </a:r>
            <a:r>
              <a:rPr lang="de-DE" sz="2000" dirty="0" smtClean="0"/>
              <a:t> verwenden zu können, muss man </a:t>
            </a:r>
          </a:p>
          <a:p>
            <a:pPr>
              <a:buNone/>
            </a:pPr>
            <a:r>
              <a:rPr lang="de-DE" sz="2000" dirty="0" smtClean="0"/>
              <a:t>das Bing </a:t>
            </a:r>
            <a:r>
              <a:rPr lang="de-DE" sz="2000" dirty="0" err="1" smtClean="0"/>
              <a:t>Maps</a:t>
            </a:r>
            <a:r>
              <a:rPr lang="de-DE" sz="2000" dirty="0" smtClean="0"/>
              <a:t> </a:t>
            </a:r>
            <a:r>
              <a:rPr lang="de-DE" sz="2000" dirty="0" err="1" smtClean="0"/>
              <a:t>Silverlight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SDK laden.</a:t>
            </a:r>
          </a:p>
          <a:p>
            <a:pPr>
              <a:buNone/>
            </a:pPr>
            <a:r>
              <a:rPr lang="de-DE" sz="2000" dirty="0" smtClean="0">
                <a:hlinkClick r:id="rId2"/>
              </a:rPr>
              <a:t>http://www.microsoft.com/downloads/details.aspx?displaylang=en&amp;FamilyID=beb29d27-6f0c-494f-b028-1e0e3187e830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Das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kann man auch unter </a:t>
            </a:r>
          </a:p>
          <a:p>
            <a:pPr>
              <a:buNone/>
            </a:pPr>
            <a:r>
              <a:rPr lang="de-DE" sz="2000" dirty="0" smtClean="0">
                <a:hlinkClick r:id="rId3"/>
              </a:rPr>
              <a:t>https://www.bingmapsportal.com/</a:t>
            </a:r>
            <a:r>
              <a:rPr lang="de-DE" sz="2000" dirty="0" smtClean="0"/>
              <a:t> -&gt; Bing </a:t>
            </a:r>
            <a:r>
              <a:rPr lang="de-DE" sz="2000" dirty="0" err="1" smtClean="0"/>
              <a:t>Maps</a:t>
            </a:r>
            <a:r>
              <a:rPr lang="de-DE" sz="2000" dirty="0" smtClean="0"/>
              <a:t> SDKs finden.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– „Basic“ Applikation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6000791" cy="370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0034" y="1285860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000" dirty="0" err="1" smtClean="0"/>
              <a:t>Silverlight</a:t>
            </a:r>
            <a:r>
              <a:rPr lang="de-DE" sz="2000" dirty="0" smtClean="0"/>
              <a:t> Applikation erstellen.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Das Bing </a:t>
            </a:r>
            <a:r>
              <a:rPr lang="de-DE" sz="2000" dirty="0" err="1" smtClean="0"/>
              <a:t>Maps</a:t>
            </a:r>
            <a:r>
              <a:rPr lang="de-DE" sz="2000" dirty="0" smtClean="0"/>
              <a:t> </a:t>
            </a:r>
            <a:r>
              <a:rPr lang="de-DE" sz="2000" dirty="0" err="1" smtClean="0"/>
              <a:t>Silverlight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als Referenz zum Projekt hinzufügen.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214291"/>
            <a:ext cx="8358246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dirty="0" smtClean="0"/>
              <a:t>3. Das </a:t>
            </a:r>
            <a:r>
              <a:rPr lang="de-DE" sz="2000" dirty="0" err="1" smtClean="0"/>
              <a:t>Silverlight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zu der </a:t>
            </a:r>
            <a:r>
              <a:rPr lang="de-DE" sz="2000" dirty="0" err="1" smtClean="0"/>
              <a:t>MainPage.xaml</a:t>
            </a:r>
            <a:r>
              <a:rPr lang="de-DE" sz="2000" dirty="0" smtClean="0"/>
              <a:t> hinzufügen.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&lt;</a:t>
            </a:r>
            <a:r>
              <a:rPr lang="de-DE" sz="1400" dirty="0" err="1" smtClean="0">
                <a:solidFill>
                  <a:schemeClr val="tx1">
                    <a:lumMod val="85000"/>
                  </a:schemeClr>
                </a:solidFill>
              </a:rPr>
              <a:t>UserControl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 x:Class="</a:t>
            </a:r>
            <a:r>
              <a:rPr lang="de-DE" sz="1400" dirty="0" err="1" smtClean="0">
                <a:solidFill>
                  <a:schemeClr val="tx1">
                    <a:lumMod val="85000"/>
                  </a:schemeClr>
                </a:solidFill>
              </a:rPr>
              <a:t>BingMapsBasic.MainPage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„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de-DE" sz="1400" dirty="0" err="1" smtClean="0">
                <a:solidFill>
                  <a:schemeClr val="tx1">
                    <a:lumMod val="85000"/>
                  </a:schemeClr>
                </a:solidFill>
              </a:rPr>
              <a:t>xmlns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="http://schemas.microsoft.com/winfx/2006/xaml/presentation" 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de-DE" sz="1400" dirty="0" err="1" smtClean="0">
                <a:solidFill>
                  <a:schemeClr val="tx1">
                    <a:lumMod val="85000"/>
                  </a:schemeClr>
                </a:solidFill>
              </a:rPr>
              <a:t>xmlns:x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="http://schemas.microsoft.com/winfx/2006/xaml"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    	</a:t>
            </a:r>
            <a:r>
              <a:rPr lang="de-DE" sz="1400" dirty="0" err="1" smtClean="0">
                <a:solidFill>
                  <a:srgbClr val="FF0000"/>
                </a:solidFill>
              </a:rPr>
              <a:t>xmlns:m</a:t>
            </a:r>
            <a:r>
              <a:rPr lang="de-DE" sz="1400" dirty="0" smtClean="0">
                <a:solidFill>
                  <a:srgbClr val="FF0000"/>
                </a:solidFill>
              </a:rPr>
              <a:t>="</a:t>
            </a:r>
            <a:r>
              <a:rPr lang="de-DE" sz="1400" dirty="0" err="1" smtClean="0">
                <a:solidFill>
                  <a:srgbClr val="FF0000"/>
                </a:solidFill>
              </a:rPr>
              <a:t>clr-namespace:Microsoft.Maps.MapControl;assembly</a:t>
            </a:r>
            <a:r>
              <a:rPr lang="de-DE" sz="1400" dirty="0" smtClean="0">
                <a:solidFill>
                  <a:srgbClr val="FF0000"/>
                </a:solidFill>
              </a:rPr>
              <a:t>=</a:t>
            </a:r>
            <a:r>
              <a:rPr lang="de-DE" sz="1400" dirty="0" err="1" smtClean="0">
                <a:solidFill>
                  <a:srgbClr val="FF0000"/>
                </a:solidFill>
              </a:rPr>
              <a:t>Microsoft.Maps.MapControl</a:t>
            </a:r>
            <a:r>
              <a:rPr lang="de-DE" sz="1400" dirty="0" smtClean="0">
                <a:solidFill>
                  <a:srgbClr val="FF0000"/>
                </a:solidFill>
              </a:rPr>
              <a:t>"&gt;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	 &lt;</a:t>
            </a:r>
            <a:r>
              <a:rPr lang="de-DE" sz="1400" dirty="0" err="1" smtClean="0">
                <a:solidFill>
                  <a:schemeClr val="tx1">
                    <a:lumMod val="85000"/>
                  </a:schemeClr>
                </a:solidFill>
              </a:rPr>
              <a:t>Grid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 x:Name="</a:t>
            </a:r>
            <a:r>
              <a:rPr lang="de-DE" sz="1400" dirty="0" err="1" smtClean="0">
                <a:solidFill>
                  <a:schemeClr val="tx1">
                    <a:lumMod val="85000"/>
                  </a:schemeClr>
                </a:solidFill>
              </a:rPr>
              <a:t>LayoutRoot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"&gt;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        	</a:t>
            </a:r>
            <a:r>
              <a:rPr lang="de-DE" sz="1400" dirty="0" smtClean="0">
                <a:solidFill>
                  <a:srgbClr val="FF0000"/>
                </a:solidFill>
              </a:rPr>
              <a:t>&lt;m:Map </a:t>
            </a:r>
            <a:r>
              <a:rPr lang="de-DE" sz="1400" dirty="0" err="1" smtClean="0">
                <a:solidFill>
                  <a:srgbClr val="FF0000"/>
                </a:solidFill>
              </a:rPr>
              <a:t>CredentialsProvider</a:t>
            </a:r>
            <a:r>
              <a:rPr lang="de-DE" sz="1400" dirty="0" smtClean="0">
                <a:solidFill>
                  <a:srgbClr val="FF0000"/>
                </a:solidFill>
              </a:rPr>
              <a:t>="</a:t>
            </a:r>
            <a:r>
              <a:rPr lang="de-DE" sz="1400" dirty="0" err="1" smtClean="0">
                <a:solidFill>
                  <a:srgbClr val="FF0000"/>
                </a:solidFill>
              </a:rPr>
              <a:t>your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key</a:t>
            </a:r>
            <a:r>
              <a:rPr lang="de-DE" sz="1400" dirty="0" smtClean="0">
                <a:solidFill>
                  <a:srgbClr val="FF0000"/>
                </a:solidFill>
              </a:rPr>
              <a:t>“ /&gt;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    	&lt;/</a:t>
            </a:r>
            <a:r>
              <a:rPr lang="de-DE" sz="1400" dirty="0" err="1" smtClean="0">
                <a:solidFill>
                  <a:schemeClr val="tx1">
                    <a:lumMod val="85000"/>
                  </a:schemeClr>
                </a:solidFill>
              </a:rPr>
              <a:t>Grid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&gt;</a:t>
            </a:r>
          </a:p>
          <a:p>
            <a:pPr lvl="1">
              <a:buNone/>
            </a:pP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&lt;/</a:t>
            </a:r>
            <a:r>
              <a:rPr lang="de-DE" sz="1400" dirty="0" err="1" smtClean="0">
                <a:solidFill>
                  <a:schemeClr val="tx1">
                    <a:lumMod val="85000"/>
                  </a:schemeClr>
                </a:solidFill>
              </a:rPr>
              <a:t>UserControl</a:t>
            </a:r>
            <a:r>
              <a:rPr lang="de-DE" sz="1400" dirty="0" smtClean="0">
                <a:solidFill>
                  <a:schemeClr val="tx1">
                    <a:lumMod val="85000"/>
                  </a:schemeClr>
                </a:solidFill>
              </a:rPr>
              <a:t>&gt;</a:t>
            </a:r>
            <a:r>
              <a:rPr lang="de-DE" sz="1400" dirty="0" smtClean="0"/>
              <a:t> </a:t>
            </a:r>
          </a:p>
          <a:p>
            <a:pPr lvl="1">
              <a:buNone/>
            </a:pPr>
            <a:endParaRPr lang="de-DE" sz="1400" dirty="0" smtClean="0"/>
          </a:p>
          <a:p>
            <a:pPr lvl="1">
              <a:buNone/>
            </a:pPr>
            <a:endParaRPr lang="de-DE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94628"/>
            <a:ext cx="3286148" cy="354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- Navigation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400" dirty="0" err="1" smtClean="0"/>
              <a:t>Silverlight</a:t>
            </a:r>
            <a:r>
              <a:rPr lang="de-DE" sz="2400" dirty="0" smtClean="0"/>
              <a:t> 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hinzufügen (als </a:t>
            </a:r>
            <a:r>
              <a:rPr lang="de-DE" sz="2400" dirty="0" err="1" smtClean="0"/>
              <a:t>Credential</a:t>
            </a:r>
            <a:r>
              <a:rPr lang="de-DE" sz="2400" dirty="0" smtClean="0"/>
              <a:t> Provider)</a:t>
            </a:r>
          </a:p>
          <a:p>
            <a:pPr>
              <a:buNone/>
            </a:pPr>
            <a:r>
              <a:rPr lang="de-DE" sz="2000" dirty="0" smtClean="0"/>
              <a:t> 	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&lt;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UserControl.Resources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&gt;</a:t>
            </a:r>
          </a:p>
          <a:p>
            <a:pPr>
              <a:buNone/>
            </a:pP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       		&lt;m:ApplicationIdCredentialsProvider x:Key="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BingStorageCred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" 	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ApplicationId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=„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your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key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" /&gt;</a:t>
            </a:r>
          </a:p>
          <a:p>
            <a:pPr>
              <a:buNone/>
            </a:pP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    	&lt;/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UserControl.Resources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&gt;  </a:t>
            </a:r>
          </a:p>
          <a:p>
            <a:pPr>
              <a:buNone/>
            </a:pP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	….</a:t>
            </a:r>
          </a:p>
          <a:p>
            <a:pPr>
              <a:buNone/>
            </a:pP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	&lt;m:Map x:Name="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viewMap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" 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CredentialsProvider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="{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StaticResource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BingStorageCred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}"  	Mode="</a:t>
            </a:r>
            <a:r>
              <a:rPr lang="de-DE" sz="1000" dirty="0" err="1" smtClean="0">
                <a:solidFill>
                  <a:schemeClr val="tx1">
                    <a:lumMod val="85000"/>
                  </a:schemeClr>
                </a:solidFill>
              </a:rPr>
              <a:t>AerialWithLabels</a:t>
            </a:r>
            <a:r>
              <a:rPr lang="de-DE" sz="1000" dirty="0" smtClean="0">
                <a:solidFill>
                  <a:schemeClr val="tx1">
                    <a:lumMod val="85000"/>
                  </a:schemeClr>
                </a:solidFill>
              </a:rPr>
              <a:t>„  Center="51.34436,18.98441" ZoomLevel="4"/&gt;</a:t>
            </a:r>
          </a:p>
          <a:p>
            <a:pPr>
              <a:buFont typeface="Wingdings" pitchFamily="2" charset="2"/>
              <a:buChar char="v"/>
            </a:pPr>
            <a:r>
              <a:rPr lang="de-DE" sz="2000" dirty="0" err="1" smtClean="0">
                <a:solidFill>
                  <a:schemeClr val="tx1">
                    <a:lumMod val="85000"/>
                  </a:schemeClr>
                </a:solidFill>
              </a:rPr>
              <a:t>Map</a:t>
            </a:r>
            <a:r>
              <a:rPr lang="de-DE" sz="2000" dirty="0" smtClean="0">
                <a:solidFill>
                  <a:schemeClr val="tx1">
                    <a:lumMod val="85000"/>
                  </a:schemeClr>
                </a:solidFill>
              </a:rPr>
              <a:t> View </a:t>
            </a:r>
          </a:p>
          <a:p>
            <a:pPr>
              <a:buNone/>
            </a:pPr>
            <a:r>
              <a:rPr lang="de-DE" sz="2000" dirty="0" smtClean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Eine Bing Karte wird über die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SetView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Location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center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, double zoom) angezeigt. Die </a:t>
            </a:r>
            <a:r>
              <a:rPr lang="de-DE" sz="1200" dirty="0" err="1" smtClean="0">
                <a:solidFill>
                  <a:schemeClr val="tx1">
                    <a:lumMod val="85000"/>
                  </a:schemeClr>
                </a:solidFill>
              </a:rPr>
              <a:t>Location</a:t>
            </a:r>
            <a:r>
              <a:rPr lang="de-DE" sz="1200" dirty="0" smtClean="0">
                <a:solidFill>
                  <a:schemeClr val="tx1">
                    <a:lumMod val="85000"/>
                  </a:schemeClr>
                </a:solidFill>
              </a:rPr>
              <a:t> definiert die geographische Breite und Länge (die Mitte der Karte), Zoom definiert die Vergrößerung (1..20). </a:t>
            </a:r>
            <a:endParaRPr lang="de-DE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>
              <a:buNone/>
            </a:pPr>
            <a:r>
              <a:rPr lang="en-US" sz="19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de-DE" sz="1400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r>
              <a:rPr lang="de-DE" sz="2900" dirty="0" smtClean="0"/>
              <a:t> 	</a:t>
            </a:r>
            <a:endParaRPr lang="de-DE" sz="1800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endParaRPr lang="de-DE" sz="18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550926" indent="-514350">
              <a:buNone/>
            </a:pPr>
            <a:endParaRPr lang="de-DE" sz="1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591187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de-DE" sz="8000" dirty="0" smtClean="0"/>
              <a:t>Navigation-Elemente hinzufügen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dirty="0" smtClean="0"/>
              <a:t>&lt;</a:t>
            </a:r>
            <a:r>
              <a:rPr lang="de-DE" dirty="0" err="1" smtClean="0"/>
              <a:t>UserControl</a:t>
            </a:r>
            <a:r>
              <a:rPr lang="de-DE" dirty="0" smtClean="0"/>
              <a:t> x:Class="</a:t>
            </a:r>
            <a:r>
              <a:rPr lang="de-DE" dirty="0" err="1" smtClean="0"/>
              <a:t>BingMapsNavigation.MainPage</a:t>
            </a:r>
            <a:r>
              <a:rPr lang="de-DE" dirty="0" smtClean="0"/>
              <a:t>"</a:t>
            </a:r>
          </a:p>
          <a:p>
            <a:pPr>
              <a:buNone/>
            </a:pPr>
            <a:r>
              <a:rPr lang="de-DE" dirty="0" smtClean="0"/>
              <a:t>    </a:t>
            </a:r>
            <a:r>
              <a:rPr lang="de-DE" dirty="0" err="1" smtClean="0"/>
              <a:t>xmlns</a:t>
            </a:r>
            <a:r>
              <a:rPr lang="de-DE" dirty="0" smtClean="0"/>
              <a:t>="http://schemas.microsoft.com/winfx/2006/xaml/presentation" </a:t>
            </a:r>
          </a:p>
          <a:p>
            <a:pPr>
              <a:buNone/>
            </a:pPr>
            <a:r>
              <a:rPr lang="de-DE" dirty="0" smtClean="0"/>
              <a:t>    </a:t>
            </a:r>
            <a:r>
              <a:rPr lang="de-DE" dirty="0" err="1" smtClean="0"/>
              <a:t>xmlns:x</a:t>
            </a:r>
            <a:r>
              <a:rPr lang="de-DE" dirty="0" smtClean="0"/>
              <a:t>="http://schemas.microsoft.com/winfx/2006/xaml"</a:t>
            </a:r>
          </a:p>
          <a:p>
            <a:pPr>
              <a:buNone/>
            </a:pPr>
            <a:r>
              <a:rPr lang="de-DE" dirty="0" smtClean="0"/>
              <a:t>    </a:t>
            </a:r>
            <a:r>
              <a:rPr lang="de-DE" dirty="0" err="1" smtClean="0"/>
              <a:t>xmlns:m</a:t>
            </a:r>
            <a:r>
              <a:rPr lang="de-DE" dirty="0" smtClean="0"/>
              <a:t>="</a:t>
            </a:r>
            <a:r>
              <a:rPr lang="de-DE" dirty="0" err="1" smtClean="0"/>
              <a:t>clr-namespace:Microsoft.Maps.MapControl;assembly</a:t>
            </a:r>
            <a:r>
              <a:rPr lang="de-DE" dirty="0" smtClean="0"/>
              <a:t>=</a:t>
            </a:r>
            <a:r>
              <a:rPr lang="de-DE" dirty="0" err="1" smtClean="0"/>
              <a:t>Microsoft.Maps.MapControl</a:t>
            </a:r>
            <a:r>
              <a:rPr lang="de-DE" dirty="0" smtClean="0"/>
              <a:t>"</a:t>
            </a:r>
          </a:p>
          <a:p>
            <a:pPr>
              <a:buNone/>
            </a:pPr>
            <a:r>
              <a:rPr lang="de-DE" dirty="0" smtClean="0"/>
              <a:t>    </a:t>
            </a:r>
            <a:r>
              <a:rPr lang="de-DE" dirty="0" err="1" smtClean="0"/>
              <a:t>xmlns:d</a:t>
            </a:r>
            <a:r>
              <a:rPr lang="de-DE" dirty="0" smtClean="0"/>
              <a:t>="http://schemas.microsoft.com/expression/blend/2008" </a:t>
            </a:r>
            <a:r>
              <a:rPr lang="de-DE" dirty="0" err="1" smtClean="0"/>
              <a:t>xmlns:mc</a:t>
            </a:r>
            <a:r>
              <a:rPr lang="de-DE" dirty="0" smtClean="0"/>
              <a:t>="http://schemas.openxmlformats.org/markup-compatibility/2006"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mc:Ignorable</a:t>
            </a:r>
            <a:r>
              <a:rPr lang="en-US" dirty="0" smtClean="0"/>
              <a:t>="d" d:DesignWidth="640" d:DesignHeight="480"&gt;</a:t>
            </a:r>
          </a:p>
          <a:p>
            <a:pPr>
              <a:buNone/>
            </a:pPr>
            <a:r>
              <a:rPr lang="de-DE" dirty="0" smtClean="0"/>
              <a:t>    &lt;</a:t>
            </a:r>
            <a:r>
              <a:rPr lang="de-DE" dirty="0" err="1" smtClean="0"/>
              <a:t>UserControl.Resources</a:t>
            </a:r>
            <a:r>
              <a:rPr lang="de-DE" dirty="0" smtClean="0"/>
              <a:t>&gt;</a:t>
            </a:r>
          </a:p>
          <a:p>
            <a:pPr>
              <a:buNone/>
            </a:pPr>
            <a:r>
              <a:rPr lang="de-DE" dirty="0" smtClean="0"/>
              <a:t>        &lt;m:ApplicationIdCredentialsProvider x:Key="</a:t>
            </a:r>
            <a:r>
              <a:rPr lang="de-DE" dirty="0" err="1" smtClean="0"/>
              <a:t>BingStorageCred</a:t>
            </a:r>
            <a:r>
              <a:rPr lang="de-DE" dirty="0" smtClean="0"/>
              <a:t>" </a:t>
            </a:r>
            <a:r>
              <a:rPr lang="de-DE" dirty="0" err="1" smtClean="0"/>
              <a:t>ApplicationId</a:t>
            </a:r>
            <a:r>
              <a:rPr lang="de-DE" dirty="0" smtClean="0"/>
              <a:t>=„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" /&gt;</a:t>
            </a:r>
          </a:p>
          <a:p>
            <a:pPr>
              <a:buNone/>
            </a:pPr>
            <a:r>
              <a:rPr lang="de-DE" dirty="0" smtClean="0"/>
              <a:t>    &lt;/</a:t>
            </a:r>
            <a:r>
              <a:rPr lang="de-DE" dirty="0" err="1" smtClean="0"/>
              <a:t>UserControl.Resources</a:t>
            </a:r>
            <a:r>
              <a:rPr lang="de-DE" dirty="0" smtClean="0"/>
              <a:t>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en-US" dirty="0" smtClean="0"/>
              <a:t>    &lt;Grid x:Name="</a:t>
            </a:r>
            <a:r>
              <a:rPr lang="en-US" dirty="0" err="1" smtClean="0"/>
              <a:t>LayoutRoot</a:t>
            </a:r>
            <a:r>
              <a:rPr lang="en-US" dirty="0" smtClean="0"/>
              <a:t>" Background="White"&gt;</a:t>
            </a:r>
          </a:p>
          <a:p>
            <a:pPr>
              <a:buNone/>
            </a:pPr>
            <a:r>
              <a:rPr lang="de-DE" dirty="0" smtClean="0"/>
              <a:t>        &lt;</a:t>
            </a:r>
            <a:r>
              <a:rPr lang="de-DE" dirty="0" err="1" smtClean="0"/>
              <a:t>Grid.RowDefinitions</a:t>
            </a:r>
            <a:r>
              <a:rPr lang="de-DE" dirty="0" smtClean="0"/>
              <a:t>&gt;</a:t>
            </a:r>
          </a:p>
          <a:p>
            <a:pPr>
              <a:buNone/>
            </a:pPr>
            <a:r>
              <a:rPr lang="de-DE" dirty="0" smtClean="0"/>
              <a:t>            &lt;</a:t>
            </a:r>
            <a:r>
              <a:rPr lang="de-DE" dirty="0" err="1" smtClean="0"/>
              <a:t>RowDefinition</a:t>
            </a:r>
            <a:r>
              <a:rPr lang="de-DE" dirty="0" smtClean="0"/>
              <a:t> Height="*" /&gt;</a:t>
            </a:r>
          </a:p>
          <a:p>
            <a:pPr>
              <a:buNone/>
            </a:pPr>
            <a:r>
              <a:rPr lang="de-DE" dirty="0" smtClean="0"/>
              <a:t>            &lt;</a:t>
            </a:r>
            <a:r>
              <a:rPr lang="de-DE" dirty="0" err="1" smtClean="0"/>
              <a:t>RowDefinition</a:t>
            </a:r>
            <a:r>
              <a:rPr lang="de-DE" dirty="0" smtClean="0"/>
              <a:t> Height="40" /&gt;</a:t>
            </a:r>
          </a:p>
          <a:p>
            <a:pPr>
              <a:buNone/>
            </a:pPr>
            <a:r>
              <a:rPr lang="de-DE" dirty="0" smtClean="0"/>
              <a:t>            &lt;</a:t>
            </a:r>
            <a:r>
              <a:rPr lang="de-DE" dirty="0" err="1" smtClean="0"/>
              <a:t>RowDefinition</a:t>
            </a:r>
            <a:r>
              <a:rPr lang="de-DE" dirty="0" smtClean="0"/>
              <a:t> Height="20" /&gt;</a:t>
            </a:r>
          </a:p>
          <a:p>
            <a:pPr>
              <a:buNone/>
            </a:pPr>
            <a:r>
              <a:rPr lang="de-DE" dirty="0" smtClean="0"/>
              <a:t>        &lt;/</a:t>
            </a:r>
            <a:r>
              <a:rPr lang="de-DE" dirty="0" err="1" smtClean="0"/>
              <a:t>Grid.RowDefinitions</a:t>
            </a:r>
            <a:r>
              <a:rPr lang="de-DE" dirty="0" smtClean="0"/>
              <a:t>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      &lt;m:Map x:Name="</a:t>
            </a:r>
            <a:r>
              <a:rPr lang="de-DE" dirty="0" err="1" smtClean="0"/>
              <a:t>viewMap</a:t>
            </a:r>
            <a:r>
              <a:rPr lang="de-DE" dirty="0" smtClean="0"/>
              <a:t>" </a:t>
            </a:r>
            <a:r>
              <a:rPr lang="de-DE" dirty="0" err="1" smtClean="0"/>
              <a:t>CredentialsProvider</a:t>
            </a:r>
            <a:r>
              <a:rPr lang="de-DE" dirty="0" smtClean="0"/>
              <a:t>="{</a:t>
            </a:r>
            <a:r>
              <a:rPr lang="de-DE" dirty="0" err="1" smtClean="0"/>
              <a:t>StaticResource</a:t>
            </a:r>
            <a:r>
              <a:rPr lang="de-DE" dirty="0" smtClean="0"/>
              <a:t> </a:t>
            </a:r>
            <a:r>
              <a:rPr lang="de-DE" dirty="0" err="1" smtClean="0"/>
              <a:t>BingStorageCred</a:t>
            </a:r>
            <a:r>
              <a:rPr lang="de-DE" dirty="0" smtClean="0"/>
              <a:t>}"  Mode="</a:t>
            </a:r>
            <a:r>
              <a:rPr lang="de-DE" dirty="0" err="1" smtClean="0"/>
              <a:t>AerialWithLabels</a:t>
            </a:r>
            <a:r>
              <a:rPr lang="de-DE" dirty="0" smtClean="0"/>
              <a:t>"  </a:t>
            </a:r>
            <a:r>
              <a:rPr lang="de-DE" dirty="0" err="1" smtClean="0"/>
              <a:t>Grid.Column</a:t>
            </a:r>
            <a:r>
              <a:rPr lang="de-DE" dirty="0" smtClean="0"/>
              <a:t>="0" </a:t>
            </a:r>
            <a:r>
              <a:rPr lang="de-DE" dirty="0" err="1" smtClean="0"/>
              <a:t>Grid.Row</a:t>
            </a:r>
            <a:r>
              <a:rPr lang="de-DE" dirty="0" smtClean="0"/>
              <a:t>="0" </a:t>
            </a:r>
            <a:r>
              <a:rPr lang="de-DE" dirty="0" err="1" smtClean="0"/>
              <a:t>Grid.RowSpan</a:t>
            </a:r>
            <a:r>
              <a:rPr lang="de-DE" dirty="0" smtClean="0"/>
              <a:t>="3" </a:t>
            </a:r>
            <a:r>
              <a:rPr lang="de-DE" dirty="0" err="1" smtClean="0"/>
              <a:t>Padding</a:t>
            </a:r>
            <a:r>
              <a:rPr lang="de-DE" dirty="0" smtClean="0"/>
              <a:t>="5“ Center="51.34436,18.98441" ZoomLevel="4"/&gt;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      &lt;</a:t>
            </a:r>
            <a:r>
              <a:rPr lang="de-DE" dirty="0" err="1" smtClean="0"/>
              <a:t>StackPanel</a:t>
            </a:r>
            <a:r>
              <a:rPr lang="de-DE" dirty="0" smtClean="0"/>
              <a:t> Orientation="Horizontal" </a:t>
            </a:r>
            <a:r>
              <a:rPr lang="de-DE" dirty="0" err="1" smtClean="0"/>
              <a:t>Opacity</a:t>
            </a:r>
            <a:r>
              <a:rPr lang="de-DE" dirty="0" smtClean="0"/>
              <a:t>="0.7" </a:t>
            </a:r>
            <a:r>
              <a:rPr lang="de-DE" dirty="0" err="1" smtClean="0"/>
              <a:t>Grid.Column</a:t>
            </a:r>
            <a:r>
              <a:rPr lang="de-DE" dirty="0" smtClean="0"/>
              <a:t>="0" </a:t>
            </a:r>
            <a:r>
              <a:rPr lang="de-DE" dirty="0" err="1" smtClean="0"/>
              <a:t>Grid.Row</a:t>
            </a:r>
            <a:r>
              <a:rPr lang="de-DE" dirty="0" smtClean="0"/>
              <a:t>="1" </a:t>
            </a:r>
            <a:r>
              <a:rPr lang="de-DE" dirty="0" err="1" smtClean="0"/>
              <a:t>HorizontalAlignment</a:t>
            </a:r>
            <a:r>
              <a:rPr lang="de-DE" dirty="0" smtClean="0"/>
              <a:t>="Center"&gt;</a:t>
            </a:r>
          </a:p>
          <a:p>
            <a:pPr>
              <a:buNone/>
            </a:pPr>
            <a:r>
              <a:rPr lang="de-DE" dirty="0" smtClean="0"/>
              <a:t>            &lt;Button x:Name="</a:t>
            </a:r>
            <a:r>
              <a:rPr lang="de-DE" dirty="0" err="1" smtClean="0"/>
              <a:t>btnEuropa</a:t>
            </a:r>
            <a:r>
              <a:rPr lang="de-DE" dirty="0" smtClean="0"/>
              <a:t>" Click="</a:t>
            </a:r>
            <a:r>
              <a:rPr lang="de-DE" dirty="0" err="1" smtClean="0"/>
              <a:t>ChangeMapView_Click</a:t>
            </a:r>
            <a:r>
              <a:rPr lang="de-DE" dirty="0" smtClean="0"/>
              <a:t>" </a:t>
            </a:r>
            <a:r>
              <a:rPr lang="de-DE" dirty="0" smtClean="0">
                <a:solidFill>
                  <a:srgbClr val="FF0000"/>
                </a:solidFill>
              </a:rPr>
              <a:t>Tag="51.34436,18.98441,0.0000 4“  </a:t>
            </a:r>
            <a:r>
              <a:rPr lang="de-DE" dirty="0" smtClean="0"/>
              <a:t>Margin="5"&gt;</a:t>
            </a:r>
          </a:p>
          <a:p>
            <a:pPr>
              <a:buNone/>
            </a:pPr>
            <a:r>
              <a:rPr lang="de-DE" dirty="0" smtClean="0"/>
              <a:t>                &lt;TextBlock&gt;Europa&lt;/TextBlock&gt;</a:t>
            </a:r>
          </a:p>
          <a:p>
            <a:pPr>
              <a:buNone/>
            </a:pPr>
            <a:r>
              <a:rPr lang="de-DE" dirty="0" smtClean="0"/>
              <a:t>            &lt;/Button&gt;</a:t>
            </a:r>
          </a:p>
          <a:p>
            <a:pPr>
              <a:buNone/>
            </a:pPr>
            <a:r>
              <a:rPr lang="en-US" dirty="0" smtClean="0"/>
              <a:t>            &lt;Button x:Name="</a:t>
            </a:r>
            <a:r>
              <a:rPr lang="en-US" dirty="0" err="1" smtClean="0"/>
              <a:t>btnCologne</a:t>
            </a:r>
            <a:r>
              <a:rPr lang="en-US" dirty="0" smtClean="0"/>
              <a:t>" Click="</a:t>
            </a:r>
            <a:r>
              <a:rPr lang="en-US" dirty="0" err="1" smtClean="0"/>
              <a:t>ChangeMapView_Click</a:t>
            </a:r>
            <a:r>
              <a:rPr lang="en-US" dirty="0" smtClean="0">
                <a:solidFill>
                  <a:srgbClr val="FF0000"/>
                </a:solidFill>
              </a:rPr>
              <a:t>" Tag="50.94138,6.95824,0.0000 18.5" </a:t>
            </a:r>
            <a:r>
              <a:rPr lang="en-US" dirty="0" smtClean="0"/>
              <a:t>Margin="5"&gt;</a:t>
            </a:r>
          </a:p>
          <a:p>
            <a:pPr>
              <a:buNone/>
            </a:pPr>
            <a:r>
              <a:rPr lang="de-DE" dirty="0" smtClean="0"/>
              <a:t>                &lt;TextBlock&gt;Köln&lt;/TextBlock&gt;</a:t>
            </a:r>
          </a:p>
          <a:p>
            <a:pPr>
              <a:buNone/>
            </a:pPr>
            <a:r>
              <a:rPr lang="de-DE" dirty="0" smtClean="0"/>
              <a:t>            &lt;/Button&gt;</a:t>
            </a:r>
          </a:p>
          <a:p>
            <a:pPr>
              <a:buNone/>
            </a:pPr>
            <a:r>
              <a:rPr lang="en-US" dirty="0" smtClean="0"/>
              <a:t>            &lt;Button x:Name="</a:t>
            </a:r>
            <a:r>
              <a:rPr lang="en-US" dirty="0" err="1" smtClean="0"/>
              <a:t>btnMunic</a:t>
            </a:r>
            <a:r>
              <a:rPr lang="en-US" dirty="0" smtClean="0"/>
              <a:t>" Click="</a:t>
            </a:r>
            <a:r>
              <a:rPr lang="en-US" dirty="0" err="1" smtClean="0"/>
              <a:t>ChangeMapView_Click</a:t>
            </a:r>
            <a:r>
              <a:rPr lang="en-US" dirty="0" smtClean="0">
                <a:solidFill>
                  <a:srgbClr val="FF0000"/>
                </a:solidFill>
              </a:rPr>
              <a:t>" Tag="48.13828,11.57369,0.0000 18"</a:t>
            </a:r>
            <a:r>
              <a:rPr lang="en-US" dirty="0" smtClean="0"/>
              <a:t> Margin="5"&gt;</a:t>
            </a:r>
          </a:p>
          <a:p>
            <a:pPr>
              <a:buNone/>
            </a:pPr>
            <a:r>
              <a:rPr lang="de-DE" dirty="0" smtClean="0"/>
              <a:t>                &lt;TextBlock&gt;München&lt;/TextBlock&gt;</a:t>
            </a:r>
          </a:p>
          <a:p>
            <a:pPr>
              <a:buNone/>
            </a:pPr>
            <a:r>
              <a:rPr lang="de-DE" dirty="0" smtClean="0"/>
              <a:t>            &lt;/Button&gt;</a:t>
            </a:r>
          </a:p>
          <a:p>
            <a:pPr>
              <a:buNone/>
            </a:pPr>
            <a:r>
              <a:rPr lang="de-DE" dirty="0" smtClean="0"/>
              <a:t>        &lt;/</a:t>
            </a:r>
            <a:r>
              <a:rPr lang="de-DE" dirty="0" err="1" smtClean="0"/>
              <a:t>StackPanel</a:t>
            </a:r>
            <a:r>
              <a:rPr lang="de-DE" dirty="0" smtClean="0"/>
              <a:t>&gt;</a:t>
            </a:r>
          </a:p>
          <a:p>
            <a:pPr>
              <a:buNone/>
            </a:pPr>
            <a:r>
              <a:rPr lang="de-DE" dirty="0" smtClean="0"/>
              <a:t>        &lt;</a:t>
            </a:r>
            <a:r>
              <a:rPr lang="de-DE" dirty="0" err="1" smtClean="0"/>
              <a:t>StackPanel</a:t>
            </a:r>
            <a:r>
              <a:rPr lang="de-DE" dirty="0" smtClean="0"/>
              <a:t> Orientation="Horizontal" </a:t>
            </a:r>
            <a:r>
              <a:rPr lang="de-DE" dirty="0" err="1" smtClean="0"/>
              <a:t>Opacity</a:t>
            </a:r>
            <a:r>
              <a:rPr lang="de-DE" dirty="0" smtClean="0"/>
              <a:t>="0.9" </a:t>
            </a:r>
            <a:r>
              <a:rPr lang="de-DE" dirty="0" err="1" smtClean="0"/>
              <a:t>Grid.Column</a:t>
            </a:r>
            <a:r>
              <a:rPr lang="de-DE" dirty="0" smtClean="0"/>
              <a:t>="0" </a:t>
            </a:r>
            <a:r>
              <a:rPr lang="de-DE" dirty="0" err="1" smtClean="0"/>
              <a:t>Grid.Row</a:t>
            </a:r>
            <a:r>
              <a:rPr lang="de-DE" dirty="0" smtClean="0"/>
              <a:t>="2" </a:t>
            </a:r>
            <a:r>
              <a:rPr lang="de-DE" dirty="0" err="1" smtClean="0"/>
              <a:t>HorizontalAlignment</a:t>
            </a:r>
            <a:r>
              <a:rPr lang="de-DE" dirty="0" smtClean="0"/>
              <a:t>="Center"&gt;</a:t>
            </a:r>
          </a:p>
          <a:p>
            <a:pPr>
              <a:buNone/>
            </a:pPr>
            <a:r>
              <a:rPr lang="en-US" dirty="0" smtClean="0"/>
              <a:t>            &lt;</a:t>
            </a:r>
            <a:r>
              <a:rPr lang="en-US" dirty="0" err="1" smtClean="0"/>
              <a:t>TextBlock</a:t>
            </a:r>
            <a:r>
              <a:rPr lang="en-US" dirty="0" smtClean="0"/>
              <a:t> Text="</a:t>
            </a:r>
            <a:r>
              <a:rPr lang="en-US" dirty="0" err="1" smtClean="0"/>
              <a:t>Breite</a:t>
            </a:r>
            <a:r>
              <a:rPr lang="en-US" dirty="0" smtClean="0"/>
              <a:t>: " Padding="5" Foreground="White"/&gt;</a:t>
            </a:r>
          </a:p>
          <a:p>
            <a:pPr>
              <a:buNone/>
            </a:pPr>
            <a:r>
              <a:rPr lang="en-US" dirty="0" smtClean="0"/>
              <a:t>            &lt;</a:t>
            </a:r>
            <a:r>
              <a:rPr lang="en-US" dirty="0" err="1" smtClean="0"/>
              <a:t>TextBox</a:t>
            </a:r>
            <a:r>
              <a:rPr lang="en-US" dirty="0" smtClean="0"/>
              <a:t> x:Name="</a:t>
            </a:r>
            <a:r>
              <a:rPr lang="en-US" dirty="0" err="1" smtClean="0"/>
              <a:t>txtLatitude</a:t>
            </a:r>
            <a:r>
              <a:rPr lang="en-US" dirty="0" smtClean="0"/>
              <a:t>" Text="" </a:t>
            </a:r>
            <a:r>
              <a:rPr lang="en-US" dirty="0" err="1" smtClean="0"/>
              <a:t>IsReadOnly</a:t>
            </a:r>
            <a:r>
              <a:rPr lang="en-US" dirty="0" smtClean="0"/>
              <a:t>="True" Background="</a:t>
            </a:r>
            <a:r>
              <a:rPr lang="en-US" dirty="0" err="1" smtClean="0"/>
              <a:t>LightGray</a:t>
            </a:r>
            <a:r>
              <a:rPr lang="en-US" dirty="0" smtClean="0"/>
              <a:t>"/&gt;</a:t>
            </a:r>
          </a:p>
          <a:p>
            <a:pPr>
              <a:buNone/>
            </a:pPr>
            <a:r>
              <a:rPr lang="en-US" dirty="0" smtClean="0"/>
              <a:t>            &lt;</a:t>
            </a:r>
            <a:r>
              <a:rPr lang="en-US" dirty="0" err="1" smtClean="0"/>
              <a:t>TextBlock</a:t>
            </a:r>
            <a:r>
              <a:rPr lang="en-US" dirty="0" smtClean="0"/>
              <a:t> Text="</a:t>
            </a:r>
            <a:r>
              <a:rPr lang="en-US" dirty="0" err="1" smtClean="0"/>
              <a:t>Länge</a:t>
            </a:r>
            <a:r>
              <a:rPr lang="en-US" dirty="0" smtClean="0"/>
              <a:t>: " Padding="5" Foreground="White" /&gt;</a:t>
            </a:r>
          </a:p>
          <a:p>
            <a:pPr>
              <a:buNone/>
            </a:pPr>
            <a:r>
              <a:rPr lang="en-US" dirty="0" smtClean="0"/>
              <a:t>            &lt;</a:t>
            </a:r>
            <a:r>
              <a:rPr lang="en-US" dirty="0" err="1" smtClean="0"/>
              <a:t>TextBox</a:t>
            </a:r>
            <a:r>
              <a:rPr lang="en-US" dirty="0" smtClean="0"/>
              <a:t> x:Name="</a:t>
            </a:r>
            <a:r>
              <a:rPr lang="en-US" dirty="0" err="1" smtClean="0"/>
              <a:t>txtLongitude</a:t>
            </a:r>
            <a:r>
              <a:rPr lang="en-US" dirty="0" smtClean="0"/>
              <a:t>" Text="" </a:t>
            </a:r>
            <a:r>
              <a:rPr lang="en-US" dirty="0" err="1" smtClean="0"/>
              <a:t>IsReadOnly</a:t>
            </a:r>
            <a:r>
              <a:rPr lang="en-US" dirty="0" smtClean="0"/>
              <a:t>="True" Background="</a:t>
            </a:r>
            <a:r>
              <a:rPr lang="en-US" dirty="0" err="1" smtClean="0"/>
              <a:t>LightGray</a:t>
            </a:r>
            <a:r>
              <a:rPr lang="en-US" dirty="0" smtClean="0"/>
              <a:t>"/&gt;</a:t>
            </a:r>
          </a:p>
          <a:p>
            <a:pPr>
              <a:buNone/>
            </a:pPr>
            <a:r>
              <a:rPr lang="en-US" dirty="0" smtClean="0"/>
              <a:t>            &lt;</a:t>
            </a:r>
            <a:r>
              <a:rPr lang="en-US" dirty="0" err="1" smtClean="0"/>
              <a:t>TextBlock</a:t>
            </a:r>
            <a:r>
              <a:rPr lang="en-US" dirty="0" smtClean="0"/>
              <a:t> Text="Zoom: " Padding="5" Foreground="White" /&gt;</a:t>
            </a:r>
          </a:p>
          <a:p>
            <a:pPr>
              <a:buNone/>
            </a:pPr>
            <a:r>
              <a:rPr lang="en-US" dirty="0" smtClean="0"/>
              <a:t>            &lt;</a:t>
            </a:r>
            <a:r>
              <a:rPr lang="en-US" dirty="0" err="1" smtClean="0"/>
              <a:t>TextBox</a:t>
            </a:r>
            <a:r>
              <a:rPr lang="en-US" dirty="0" smtClean="0"/>
              <a:t> x:Name="</a:t>
            </a:r>
            <a:r>
              <a:rPr lang="en-US" dirty="0" err="1" smtClean="0"/>
              <a:t>txtZoom</a:t>
            </a:r>
            <a:r>
              <a:rPr lang="en-US" dirty="0" smtClean="0"/>
              <a:t>" Text="" </a:t>
            </a:r>
            <a:r>
              <a:rPr lang="en-US" dirty="0" err="1" smtClean="0"/>
              <a:t>IsReadOnly</a:t>
            </a:r>
            <a:r>
              <a:rPr lang="en-US" dirty="0" smtClean="0"/>
              <a:t>="True" Background="</a:t>
            </a:r>
            <a:r>
              <a:rPr lang="en-US" dirty="0" err="1" smtClean="0"/>
              <a:t>LightGray</a:t>
            </a:r>
            <a:r>
              <a:rPr lang="en-US" dirty="0" smtClean="0"/>
              <a:t>"/&gt;</a:t>
            </a:r>
          </a:p>
          <a:p>
            <a:pPr>
              <a:buNone/>
            </a:pPr>
            <a:r>
              <a:rPr lang="de-DE" dirty="0" smtClean="0"/>
              <a:t>        &lt;/</a:t>
            </a:r>
            <a:r>
              <a:rPr lang="de-DE" dirty="0" err="1" smtClean="0"/>
              <a:t>StackPanel</a:t>
            </a:r>
            <a:r>
              <a:rPr lang="de-DE" dirty="0" smtClean="0"/>
              <a:t>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  &lt;/</a:t>
            </a:r>
            <a:r>
              <a:rPr lang="de-DE" dirty="0" err="1" smtClean="0"/>
              <a:t>Grid</a:t>
            </a:r>
            <a:r>
              <a:rPr lang="de-DE" dirty="0" smtClean="0"/>
              <a:t>&gt;</a:t>
            </a:r>
          </a:p>
          <a:p>
            <a:pPr>
              <a:buNone/>
            </a:pPr>
            <a:r>
              <a:rPr lang="de-DE" dirty="0" smtClean="0"/>
              <a:t>&lt;/</a:t>
            </a:r>
            <a:r>
              <a:rPr lang="de-DE" dirty="0" err="1" smtClean="0"/>
              <a:t>UserControl</a:t>
            </a:r>
            <a:r>
              <a:rPr lang="de-DE" dirty="0" smtClean="0"/>
              <a:t>&gt;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6500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1000" dirty="0" err="1" smtClean="0"/>
              <a:t>public</a:t>
            </a:r>
            <a:r>
              <a:rPr lang="de-DE" sz="1000" dirty="0" smtClean="0"/>
              <a:t> </a:t>
            </a:r>
            <a:r>
              <a:rPr lang="de-DE" sz="1000" dirty="0" err="1" smtClean="0"/>
              <a:t>MainPage</a:t>
            </a:r>
            <a:r>
              <a:rPr lang="de-DE" sz="1000" dirty="0" smtClean="0"/>
              <a:t>()</a:t>
            </a:r>
          </a:p>
          <a:p>
            <a:pPr>
              <a:buNone/>
            </a:pPr>
            <a:r>
              <a:rPr lang="de-DE" sz="1000" dirty="0" smtClean="0"/>
              <a:t>{</a:t>
            </a:r>
          </a:p>
          <a:p>
            <a:pPr>
              <a:buNone/>
            </a:pPr>
            <a:r>
              <a:rPr lang="de-DE" sz="1000" dirty="0" smtClean="0"/>
              <a:t>              </a:t>
            </a:r>
            <a:r>
              <a:rPr lang="de-DE" sz="1000" dirty="0" err="1" smtClean="0"/>
              <a:t>InitializeComponent</a:t>
            </a:r>
            <a:r>
              <a:rPr lang="de-DE" sz="1000" dirty="0" smtClean="0"/>
              <a:t>();</a:t>
            </a:r>
          </a:p>
          <a:p>
            <a:pPr>
              <a:buNone/>
            </a:pPr>
            <a:endParaRPr lang="de-DE" sz="1000" dirty="0" smtClean="0"/>
          </a:p>
          <a:p>
            <a:pPr>
              <a:buNone/>
            </a:pPr>
            <a:r>
              <a:rPr lang="en-US" sz="1000" dirty="0" smtClean="0"/>
              <a:t>              // Displays the current latitude and longitude as the map animates.</a:t>
            </a:r>
          </a:p>
          <a:p>
            <a:pPr>
              <a:buNone/>
            </a:pPr>
            <a:r>
              <a:rPr lang="de-DE" sz="1000" dirty="0" smtClean="0"/>
              <a:t>              </a:t>
            </a:r>
            <a:r>
              <a:rPr lang="de-DE" sz="1000" dirty="0" err="1" smtClean="0"/>
              <a:t>viewMap.ViewChangeOnFrame</a:t>
            </a:r>
            <a:r>
              <a:rPr lang="de-DE" sz="1000" dirty="0" smtClean="0"/>
              <a:t> += </a:t>
            </a:r>
            <a:r>
              <a:rPr lang="de-DE" sz="1000" dirty="0" err="1" smtClean="0"/>
              <a:t>new</a:t>
            </a:r>
            <a:r>
              <a:rPr lang="de-DE" sz="1000" dirty="0" smtClean="0"/>
              <a:t> EventHandler&lt;</a:t>
            </a:r>
            <a:r>
              <a:rPr lang="de-DE" sz="1000" dirty="0" err="1" smtClean="0"/>
              <a:t>MapEventArgs</a:t>
            </a:r>
            <a:r>
              <a:rPr lang="de-DE" sz="1000" dirty="0" smtClean="0"/>
              <a:t>&gt;(</a:t>
            </a:r>
            <a:r>
              <a:rPr lang="de-DE" sz="1000" dirty="0" err="1" smtClean="0"/>
              <a:t>viewMap_ViewChangeOnFrame</a:t>
            </a:r>
            <a:r>
              <a:rPr lang="de-DE" sz="1000" dirty="0" smtClean="0"/>
              <a:t>);</a:t>
            </a:r>
          </a:p>
          <a:p>
            <a:pPr>
              <a:buNone/>
            </a:pPr>
            <a:r>
              <a:rPr lang="en-US" sz="1000" dirty="0" smtClean="0"/>
              <a:t>              // The default animation level: navigate between different map locations.</a:t>
            </a:r>
          </a:p>
          <a:p>
            <a:pPr>
              <a:buNone/>
            </a:pPr>
            <a:r>
              <a:rPr lang="de-DE" sz="1000" dirty="0" smtClean="0"/>
              <a:t>              </a:t>
            </a:r>
            <a:r>
              <a:rPr lang="de-DE" sz="1000" dirty="0" err="1" smtClean="0"/>
              <a:t>viewMap.AnimationLevel</a:t>
            </a:r>
            <a:r>
              <a:rPr lang="de-DE" sz="1000" dirty="0" smtClean="0"/>
              <a:t> = </a:t>
            </a:r>
            <a:r>
              <a:rPr lang="de-DE" sz="1000" dirty="0" err="1" smtClean="0"/>
              <a:t>AnimationLevel.Full</a:t>
            </a:r>
            <a:r>
              <a:rPr lang="de-DE" sz="1000" dirty="0" smtClean="0"/>
              <a:t>;</a:t>
            </a:r>
          </a:p>
          <a:p>
            <a:pPr>
              <a:buNone/>
            </a:pPr>
            <a:r>
              <a:rPr lang="de-DE" sz="1000" dirty="0" smtClean="0"/>
              <a:t>}</a:t>
            </a:r>
          </a:p>
          <a:p>
            <a:pPr>
              <a:buNone/>
            </a:pPr>
            <a:endParaRPr lang="de-DE" sz="1000" dirty="0" smtClean="0"/>
          </a:p>
          <a:p>
            <a:pPr>
              <a:buNone/>
            </a:pPr>
            <a:r>
              <a:rPr lang="de-DE" sz="1000" dirty="0" smtClean="0"/>
              <a:t>private </a:t>
            </a:r>
            <a:r>
              <a:rPr lang="de-DE" sz="1000" dirty="0" err="1" smtClean="0"/>
              <a:t>void</a:t>
            </a:r>
            <a:r>
              <a:rPr lang="de-DE" sz="1000" dirty="0" smtClean="0"/>
              <a:t> </a:t>
            </a:r>
            <a:r>
              <a:rPr lang="de-DE" sz="1000" dirty="0" err="1" smtClean="0"/>
              <a:t>viewMap_ViewChangeOnFrame</a:t>
            </a:r>
            <a:r>
              <a:rPr lang="de-DE" sz="1000" dirty="0" smtClean="0"/>
              <a:t>(</a:t>
            </a:r>
            <a:r>
              <a:rPr lang="de-DE" sz="1000" dirty="0" err="1" smtClean="0"/>
              <a:t>object</a:t>
            </a:r>
            <a:r>
              <a:rPr lang="de-DE" sz="1000" dirty="0" smtClean="0"/>
              <a:t> </a:t>
            </a:r>
            <a:r>
              <a:rPr lang="de-DE" sz="1000" dirty="0" err="1" smtClean="0"/>
              <a:t>sender</a:t>
            </a:r>
            <a:r>
              <a:rPr lang="de-DE" sz="1000" dirty="0" smtClean="0"/>
              <a:t>, </a:t>
            </a:r>
            <a:r>
              <a:rPr lang="de-DE" sz="1000" dirty="0" err="1" smtClean="0"/>
              <a:t>MapEventArgs</a:t>
            </a:r>
            <a:r>
              <a:rPr lang="de-DE" sz="1000" dirty="0" smtClean="0"/>
              <a:t> e)</a:t>
            </a:r>
          </a:p>
          <a:p>
            <a:pPr>
              <a:buNone/>
            </a:pPr>
            <a:r>
              <a:rPr lang="de-DE" sz="1000" dirty="0" smtClean="0"/>
              <a:t>{</a:t>
            </a:r>
          </a:p>
          <a:p>
            <a:pPr>
              <a:buNone/>
            </a:pPr>
            <a:r>
              <a:rPr lang="en-US" sz="1000" dirty="0" smtClean="0"/>
              <a:t>            // Gets the map object that raised this event.</a:t>
            </a:r>
          </a:p>
          <a:p>
            <a:pPr>
              <a:buNone/>
            </a:pPr>
            <a:r>
              <a:rPr lang="de-DE" sz="1000" dirty="0" smtClean="0"/>
              <a:t>            </a:t>
            </a:r>
            <a:r>
              <a:rPr lang="de-DE" sz="1000" dirty="0" err="1" smtClean="0"/>
              <a:t>Map</a:t>
            </a:r>
            <a:r>
              <a:rPr lang="de-DE" sz="1000" dirty="0" smtClean="0"/>
              <a:t> </a:t>
            </a:r>
            <a:r>
              <a:rPr lang="de-DE" sz="1000" dirty="0" err="1" smtClean="0"/>
              <a:t>map</a:t>
            </a:r>
            <a:r>
              <a:rPr lang="de-DE" sz="1000" dirty="0" smtClean="0"/>
              <a:t> = </a:t>
            </a:r>
            <a:r>
              <a:rPr lang="de-DE" sz="1000" dirty="0" err="1" smtClean="0"/>
              <a:t>sender</a:t>
            </a:r>
            <a:r>
              <a:rPr lang="de-DE" sz="1000" dirty="0" smtClean="0"/>
              <a:t> </a:t>
            </a:r>
            <a:r>
              <a:rPr lang="de-DE" sz="1000" dirty="0" err="1" smtClean="0"/>
              <a:t>as</a:t>
            </a:r>
            <a:r>
              <a:rPr lang="de-DE" sz="1000" dirty="0" smtClean="0"/>
              <a:t> </a:t>
            </a:r>
            <a:r>
              <a:rPr lang="de-DE" sz="1000" dirty="0" err="1" smtClean="0"/>
              <a:t>Map</a:t>
            </a:r>
            <a:r>
              <a:rPr lang="de-DE" sz="1000" dirty="0" smtClean="0"/>
              <a:t>;</a:t>
            </a:r>
          </a:p>
          <a:p>
            <a:pPr>
              <a:buNone/>
            </a:pPr>
            <a:r>
              <a:rPr lang="en-US" sz="1000" dirty="0" smtClean="0"/>
              <a:t>            // Determine if we have a valid map object.</a:t>
            </a:r>
          </a:p>
          <a:p>
            <a:pPr>
              <a:buNone/>
            </a:pPr>
            <a:r>
              <a:rPr lang="de-DE" sz="1000" dirty="0" smtClean="0"/>
              <a:t>            </a:t>
            </a:r>
            <a:r>
              <a:rPr lang="de-DE" sz="1000" dirty="0" err="1" smtClean="0"/>
              <a:t>if</a:t>
            </a:r>
            <a:r>
              <a:rPr lang="de-DE" sz="1000" dirty="0" smtClean="0"/>
              <a:t> (</a:t>
            </a:r>
            <a:r>
              <a:rPr lang="de-DE" sz="1000" dirty="0" err="1" smtClean="0"/>
              <a:t>map</a:t>
            </a:r>
            <a:r>
              <a:rPr lang="de-DE" sz="1000" dirty="0" smtClean="0"/>
              <a:t> != null)</a:t>
            </a:r>
          </a:p>
          <a:p>
            <a:pPr>
              <a:buNone/>
            </a:pPr>
            <a:r>
              <a:rPr lang="de-DE" sz="1000" dirty="0" smtClean="0"/>
              <a:t>            {</a:t>
            </a:r>
          </a:p>
          <a:p>
            <a:pPr>
              <a:buNone/>
            </a:pPr>
            <a:r>
              <a:rPr lang="en-US" sz="1000" dirty="0" smtClean="0"/>
              <a:t>                // Gets the center of the current map view for this particular frame.</a:t>
            </a:r>
          </a:p>
          <a:p>
            <a:pPr>
              <a:buNone/>
            </a:pPr>
            <a:r>
              <a:rPr lang="de-DE" sz="1000" dirty="0" smtClean="0"/>
              <a:t>                </a:t>
            </a:r>
            <a:r>
              <a:rPr lang="de-DE" sz="1000" dirty="0" err="1" smtClean="0"/>
              <a:t>Location</a:t>
            </a:r>
            <a:r>
              <a:rPr lang="de-DE" sz="1000" dirty="0" smtClean="0"/>
              <a:t> </a:t>
            </a:r>
            <a:r>
              <a:rPr lang="de-DE" sz="1000" dirty="0" err="1" smtClean="0"/>
              <a:t>mapCenter</a:t>
            </a:r>
            <a:r>
              <a:rPr lang="de-DE" sz="1000" dirty="0" smtClean="0"/>
              <a:t> = </a:t>
            </a:r>
            <a:r>
              <a:rPr lang="de-DE" sz="1000" dirty="0" err="1" smtClean="0"/>
              <a:t>map.Center</a:t>
            </a:r>
            <a:r>
              <a:rPr lang="de-DE" sz="1000" dirty="0" smtClean="0"/>
              <a:t>;</a:t>
            </a:r>
          </a:p>
          <a:p>
            <a:pPr>
              <a:buNone/>
            </a:pPr>
            <a:endParaRPr lang="de-DE" sz="1000" dirty="0" smtClean="0"/>
          </a:p>
          <a:p>
            <a:pPr>
              <a:buNone/>
            </a:pPr>
            <a:r>
              <a:rPr lang="en-US" sz="1000" dirty="0" smtClean="0"/>
              <a:t>                // Updates the latitude and longitude values, in real time,</a:t>
            </a:r>
          </a:p>
          <a:p>
            <a:pPr>
              <a:buNone/>
            </a:pPr>
            <a:r>
              <a:rPr lang="en-US" sz="1000" dirty="0" smtClean="0"/>
              <a:t>                // as the map animates to the new location.</a:t>
            </a:r>
          </a:p>
          <a:p>
            <a:pPr>
              <a:buNone/>
            </a:pPr>
            <a:r>
              <a:rPr lang="de-DE" sz="1000" dirty="0" smtClean="0"/>
              <a:t>                </a:t>
            </a:r>
            <a:r>
              <a:rPr lang="de-DE" sz="1000" dirty="0" err="1" smtClean="0"/>
              <a:t>txtLatitude.Text</a:t>
            </a:r>
            <a:r>
              <a:rPr lang="de-DE" sz="1000" dirty="0" smtClean="0"/>
              <a:t> = </a:t>
            </a:r>
            <a:r>
              <a:rPr lang="de-DE" sz="1000" dirty="0" err="1" smtClean="0"/>
              <a:t>string.Format</a:t>
            </a:r>
            <a:r>
              <a:rPr lang="de-DE" sz="1000" dirty="0" smtClean="0"/>
              <a:t>(</a:t>
            </a:r>
            <a:r>
              <a:rPr lang="de-DE" sz="1000" dirty="0" err="1" smtClean="0"/>
              <a:t>CultureInfo.InvariantCulture</a:t>
            </a:r>
            <a:r>
              <a:rPr lang="de-DE" sz="1000" dirty="0" smtClean="0"/>
              <a:t>, "{0:F5}", </a:t>
            </a:r>
            <a:r>
              <a:rPr lang="de-DE" sz="1000" dirty="0" err="1" smtClean="0"/>
              <a:t>mapCenter.Latitude</a:t>
            </a:r>
            <a:r>
              <a:rPr lang="de-DE" sz="1000" dirty="0" smtClean="0"/>
              <a:t>);</a:t>
            </a:r>
          </a:p>
          <a:p>
            <a:pPr>
              <a:buNone/>
            </a:pPr>
            <a:r>
              <a:rPr lang="de-DE" sz="1000" dirty="0" smtClean="0"/>
              <a:t>                </a:t>
            </a:r>
            <a:r>
              <a:rPr lang="de-DE" sz="1000" dirty="0" err="1" smtClean="0"/>
              <a:t>txtLongitude.Text</a:t>
            </a:r>
            <a:r>
              <a:rPr lang="de-DE" sz="1000" dirty="0" smtClean="0"/>
              <a:t> = </a:t>
            </a:r>
            <a:r>
              <a:rPr lang="de-DE" sz="1000" dirty="0" err="1" smtClean="0"/>
              <a:t>string.Format</a:t>
            </a:r>
            <a:r>
              <a:rPr lang="de-DE" sz="1000" dirty="0" smtClean="0"/>
              <a:t>(</a:t>
            </a:r>
            <a:r>
              <a:rPr lang="de-DE" sz="1000" dirty="0" err="1" smtClean="0"/>
              <a:t>CultureInfo.InvariantCulture</a:t>
            </a:r>
            <a:r>
              <a:rPr lang="de-DE" sz="1000" dirty="0" smtClean="0"/>
              <a:t>, "{0:F5}", </a:t>
            </a:r>
            <a:r>
              <a:rPr lang="de-DE" sz="1000" dirty="0" err="1" smtClean="0"/>
              <a:t>mapCenter.Longitude</a:t>
            </a:r>
            <a:r>
              <a:rPr lang="de-DE" sz="1000" dirty="0" smtClean="0"/>
              <a:t>);</a:t>
            </a:r>
          </a:p>
          <a:p>
            <a:pPr>
              <a:buNone/>
            </a:pPr>
            <a:r>
              <a:rPr lang="de-DE" sz="1000" dirty="0" smtClean="0"/>
              <a:t>                </a:t>
            </a:r>
            <a:r>
              <a:rPr lang="de-DE" sz="1000" dirty="0" err="1" smtClean="0"/>
              <a:t>txtZoom.Text</a:t>
            </a:r>
            <a:r>
              <a:rPr lang="de-DE" sz="1000" dirty="0" smtClean="0"/>
              <a:t> = </a:t>
            </a:r>
            <a:r>
              <a:rPr lang="de-DE" sz="1000" dirty="0" err="1" smtClean="0"/>
              <a:t>string.Format</a:t>
            </a:r>
            <a:r>
              <a:rPr lang="de-DE" sz="1000" dirty="0" smtClean="0"/>
              <a:t>(</a:t>
            </a:r>
            <a:r>
              <a:rPr lang="de-DE" sz="1000" dirty="0" err="1" smtClean="0"/>
              <a:t>CultureInfo.InvariantCulture</a:t>
            </a:r>
            <a:r>
              <a:rPr lang="de-DE" sz="1000" dirty="0" smtClean="0"/>
              <a:t>, "{0:F5}", </a:t>
            </a:r>
            <a:r>
              <a:rPr lang="de-DE" sz="1000" dirty="0" err="1" smtClean="0"/>
              <a:t>map.ZoomLevel</a:t>
            </a:r>
            <a:r>
              <a:rPr lang="de-DE" sz="1000" dirty="0" smtClean="0"/>
              <a:t>);</a:t>
            </a:r>
          </a:p>
          <a:p>
            <a:pPr>
              <a:buNone/>
            </a:pPr>
            <a:r>
              <a:rPr lang="de-DE" sz="1000" dirty="0" smtClean="0"/>
              <a:t>            }</a:t>
            </a:r>
          </a:p>
          <a:p>
            <a:pPr>
              <a:buNone/>
            </a:pPr>
            <a:r>
              <a:rPr lang="de-DE" sz="1000" dirty="0" smtClean="0"/>
              <a:t> }</a:t>
            </a:r>
          </a:p>
          <a:p>
            <a:pPr>
              <a:buNone/>
            </a:pPr>
            <a:endParaRPr lang="de-DE" sz="1000" dirty="0" smtClean="0"/>
          </a:p>
          <a:p>
            <a:pPr>
              <a:buNone/>
            </a:pPr>
            <a:r>
              <a:rPr lang="en-US" sz="1000" dirty="0" smtClean="0"/>
              <a:t>private void </a:t>
            </a:r>
            <a:r>
              <a:rPr lang="en-US" sz="1000" dirty="0" err="1" smtClean="0"/>
              <a:t>ChangeMapView_Click</a:t>
            </a:r>
            <a:r>
              <a:rPr lang="en-US" sz="1000" dirty="0" smtClean="0"/>
              <a:t>(object sender, </a:t>
            </a:r>
            <a:r>
              <a:rPr lang="en-US" sz="1000" dirty="0" err="1" smtClean="0"/>
              <a:t>RoutedEventArgs</a:t>
            </a:r>
            <a:r>
              <a:rPr lang="en-US" sz="1000" dirty="0" smtClean="0"/>
              <a:t> e)</a:t>
            </a:r>
          </a:p>
          <a:p>
            <a:pPr>
              <a:buNone/>
            </a:pPr>
            <a:r>
              <a:rPr lang="de-DE" sz="1000" dirty="0" smtClean="0"/>
              <a:t>{</a:t>
            </a:r>
          </a:p>
          <a:p>
            <a:pPr>
              <a:buNone/>
            </a:pPr>
            <a:r>
              <a:rPr lang="en-US" sz="1000" dirty="0" smtClean="0"/>
              <a:t>            // Parse the information of the button's Tag property</a:t>
            </a:r>
          </a:p>
          <a:p>
            <a:pPr>
              <a:buNone/>
            </a:pPr>
            <a:r>
              <a:rPr lang="de-DE" sz="1000" dirty="0" smtClean="0"/>
              <a:t>            </a:t>
            </a:r>
            <a:r>
              <a:rPr lang="de-DE" sz="1000" dirty="0" err="1" smtClean="0"/>
              <a:t>string</a:t>
            </a:r>
            <a:r>
              <a:rPr lang="de-DE" sz="1000" dirty="0" smtClean="0"/>
              <a:t>[] </a:t>
            </a:r>
            <a:r>
              <a:rPr lang="de-DE" sz="1000" dirty="0" err="1" smtClean="0"/>
              <a:t>tagInfo</a:t>
            </a:r>
            <a:r>
              <a:rPr lang="de-DE" sz="1000" dirty="0" smtClean="0"/>
              <a:t> = ((Button)</a:t>
            </a:r>
            <a:r>
              <a:rPr lang="de-DE" sz="1000" dirty="0" err="1" smtClean="0"/>
              <a:t>sender</a:t>
            </a:r>
            <a:r>
              <a:rPr lang="de-DE" sz="1000" dirty="0" smtClean="0"/>
              <a:t>).</a:t>
            </a:r>
            <a:r>
              <a:rPr lang="de-DE" sz="1000" dirty="0" err="1" smtClean="0"/>
              <a:t>Tag.ToString</a:t>
            </a:r>
            <a:r>
              <a:rPr lang="de-DE" sz="1000" dirty="0" smtClean="0"/>
              <a:t>().Split(' ');</a:t>
            </a:r>
          </a:p>
          <a:p>
            <a:pPr>
              <a:buNone/>
            </a:pPr>
            <a:r>
              <a:rPr lang="de-DE" sz="1000" dirty="0" smtClean="0"/>
              <a:t>            </a:t>
            </a:r>
            <a:r>
              <a:rPr lang="de-DE" sz="1000" dirty="0" err="1" smtClean="0"/>
              <a:t>Location</a:t>
            </a:r>
            <a:r>
              <a:rPr lang="de-DE" sz="1000" dirty="0" smtClean="0"/>
              <a:t> </a:t>
            </a:r>
            <a:r>
              <a:rPr lang="de-DE" sz="1000" dirty="0" err="1" smtClean="0"/>
              <a:t>center</a:t>
            </a:r>
            <a:r>
              <a:rPr lang="de-DE" sz="1000" dirty="0" smtClean="0"/>
              <a:t> = (</a:t>
            </a:r>
            <a:r>
              <a:rPr lang="de-DE" sz="1000" dirty="0" err="1" smtClean="0"/>
              <a:t>Location</a:t>
            </a:r>
            <a:r>
              <a:rPr lang="de-DE" sz="1000" dirty="0" smtClean="0"/>
              <a:t>)</a:t>
            </a:r>
            <a:r>
              <a:rPr lang="de-DE" sz="1000" dirty="0" err="1" smtClean="0"/>
              <a:t>locConverter.ConvertFrom</a:t>
            </a:r>
            <a:r>
              <a:rPr lang="de-DE" sz="1000" dirty="0" smtClean="0"/>
              <a:t>(</a:t>
            </a:r>
            <a:r>
              <a:rPr lang="de-DE" sz="1000" dirty="0" err="1" smtClean="0"/>
              <a:t>tagInfo</a:t>
            </a:r>
            <a:r>
              <a:rPr lang="de-DE" sz="1000" dirty="0" smtClean="0"/>
              <a:t>[0]);</a:t>
            </a:r>
          </a:p>
          <a:p>
            <a:pPr>
              <a:buNone/>
            </a:pPr>
            <a:r>
              <a:rPr lang="de-DE" sz="1000" dirty="0" smtClean="0"/>
              <a:t>            double zoom = </a:t>
            </a:r>
            <a:r>
              <a:rPr lang="de-DE" sz="1000" dirty="0" err="1" smtClean="0"/>
              <a:t>System.Convert.ToDouble</a:t>
            </a:r>
            <a:r>
              <a:rPr lang="de-DE" sz="1000" dirty="0" smtClean="0"/>
              <a:t>(</a:t>
            </a:r>
            <a:r>
              <a:rPr lang="de-DE" sz="1000" dirty="0" err="1" smtClean="0"/>
              <a:t>tagInfo</a:t>
            </a:r>
            <a:r>
              <a:rPr lang="de-DE" sz="1000" dirty="0" smtClean="0"/>
              <a:t>[1], </a:t>
            </a:r>
            <a:r>
              <a:rPr lang="de-DE" sz="1000" dirty="0" err="1" smtClean="0"/>
              <a:t>CultureInfo.InvariantCulture</a:t>
            </a:r>
            <a:r>
              <a:rPr lang="de-DE" sz="1000" dirty="0" smtClean="0"/>
              <a:t>);</a:t>
            </a:r>
          </a:p>
          <a:p>
            <a:pPr>
              <a:buNone/>
            </a:pPr>
            <a:endParaRPr lang="de-DE" sz="1000" dirty="0" smtClean="0"/>
          </a:p>
          <a:p>
            <a:pPr>
              <a:buNone/>
            </a:pPr>
            <a:r>
              <a:rPr lang="de-DE" sz="1000" dirty="0" smtClean="0"/>
              <a:t>            // Set </a:t>
            </a:r>
            <a:r>
              <a:rPr lang="de-DE" sz="1000" dirty="0" err="1" smtClean="0"/>
              <a:t>the</a:t>
            </a:r>
            <a:r>
              <a:rPr lang="de-DE" sz="1000" dirty="0" smtClean="0"/>
              <a:t> </a:t>
            </a:r>
            <a:r>
              <a:rPr lang="de-DE" sz="1000" dirty="0" err="1" smtClean="0"/>
              <a:t>map</a:t>
            </a:r>
            <a:r>
              <a:rPr lang="de-DE" sz="1000" dirty="0" smtClean="0"/>
              <a:t> </a:t>
            </a:r>
            <a:r>
              <a:rPr lang="de-DE" sz="1000" dirty="0" err="1" smtClean="0"/>
              <a:t>view</a:t>
            </a:r>
            <a:endParaRPr lang="de-DE" sz="1000" dirty="0" smtClean="0"/>
          </a:p>
          <a:p>
            <a:pPr>
              <a:buNone/>
            </a:pPr>
            <a:r>
              <a:rPr lang="de-DE" sz="1000" dirty="0" smtClean="0"/>
              <a:t>            </a:t>
            </a:r>
            <a:r>
              <a:rPr lang="de-DE" sz="1000" dirty="0" err="1" smtClean="0"/>
              <a:t>viewMap.SetView</a:t>
            </a:r>
            <a:r>
              <a:rPr lang="de-DE" sz="1000" dirty="0" smtClean="0"/>
              <a:t>(</a:t>
            </a:r>
            <a:r>
              <a:rPr lang="de-DE" sz="1000" dirty="0" err="1" smtClean="0"/>
              <a:t>center</a:t>
            </a:r>
            <a:r>
              <a:rPr lang="de-DE" sz="1000" dirty="0" smtClean="0"/>
              <a:t>, zoom);</a:t>
            </a:r>
          </a:p>
          <a:p>
            <a:pPr>
              <a:buNone/>
            </a:pPr>
            <a:r>
              <a:rPr lang="de-DE" sz="1000" dirty="0" smtClean="0"/>
              <a:t>}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1966</Words>
  <Application>Microsoft Office PowerPoint</Application>
  <PresentationFormat>Bildschirmpräsentation (4:3)</PresentationFormat>
  <Paragraphs>335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Haemera</vt:lpstr>
      <vt:lpstr>Bing Maps in Silverlight verwenden.</vt:lpstr>
      <vt:lpstr>Folie 2</vt:lpstr>
      <vt:lpstr>1. Bing Maps Account erstellen.</vt:lpstr>
      <vt:lpstr>Bing Maps SDK downloaden.</vt:lpstr>
      <vt:lpstr>Beispiel – „Basic“ Applikation</vt:lpstr>
      <vt:lpstr>Folie 6</vt:lpstr>
      <vt:lpstr>Beispiel - Navigation</vt:lpstr>
      <vt:lpstr>Folie 8</vt:lpstr>
      <vt:lpstr>Folie 9</vt:lpstr>
      <vt:lpstr>Folie 10</vt:lpstr>
      <vt:lpstr>Beispiel – Formen hinzufügen</vt:lpstr>
      <vt:lpstr>Folie 12</vt:lpstr>
      <vt:lpstr>Folie 13</vt:lpstr>
      <vt:lpstr>Folie 14</vt:lpstr>
      <vt:lpstr>Folie 15</vt:lpstr>
      <vt:lpstr>Folie 16</vt:lpstr>
      <vt:lpstr>Folie 17</vt:lpstr>
      <vt:lpstr>Beispiel – Media Controls</vt:lpstr>
      <vt:lpstr>Folie 19</vt:lpstr>
      <vt:lpstr>Folie 20</vt:lpstr>
      <vt:lpstr>Folie 21</vt:lpstr>
      <vt:lpstr>Events</vt:lpstr>
      <vt:lpstr>Folie 23</vt:lpstr>
      <vt:lpstr>Map Modes</vt:lpstr>
      <vt:lpstr>Route berechnen</vt:lpstr>
      <vt:lpstr>Folie 26</vt:lpstr>
      <vt:lpstr>Links &amp; Literatur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 Maps in Silverlight</dc:title>
  <dc:creator>Marian</dc:creator>
  <cp:lastModifiedBy>Marian</cp:lastModifiedBy>
  <cp:revision>52</cp:revision>
  <dcterms:created xsi:type="dcterms:W3CDTF">2010-04-11T05:59:53Z</dcterms:created>
  <dcterms:modified xsi:type="dcterms:W3CDTF">2010-04-26T20:05:40Z</dcterms:modified>
</cp:coreProperties>
</file>