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1" r:id="rId3"/>
    <p:sldId id="266" r:id="rId4"/>
    <p:sldId id="262" r:id="rId5"/>
    <p:sldId id="264" r:id="rId6"/>
    <p:sldId id="272" r:id="rId7"/>
    <p:sldId id="269" r:id="rId8"/>
    <p:sldId id="270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69696"/>
    <a:srgbClr val="EAEAEA"/>
    <a:srgbClr val="FFFF00"/>
    <a:srgbClr val="777777"/>
    <a:srgbClr val="FFCC00"/>
    <a:srgbClr val="292929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8" autoAdjust="0"/>
    <p:restoredTop sz="87805" autoAdjust="0"/>
  </p:normalViewPr>
  <p:slideViewPr>
    <p:cSldViewPr>
      <p:cViewPr varScale="1">
        <p:scale>
          <a:sx n="69" d="100"/>
          <a:sy n="6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64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EDB382-EA0A-47B8-9239-C7A0EC911895}" type="datetimeFigureOut">
              <a:rPr lang="de-DE"/>
              <a:pPr>
                <a:defRPr/>
              </a:pPr>
              <a:t>26.01.2009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C20ED8-F2D5-4CE5-A0EE-F69544B3BD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8F8CB-2711-420D-BE34-BEA3454E51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8313" y="28527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3600" b="1" noProof="0">
              <a:solidFill>
                <a:srgbClr val="F69200"/>
              </a:solidFill>
              <a:latin typeface="Verdana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noProof="0"/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2143116"/>
            <a:ext cx="8713787" cy="1428760"/>
          </a:xfrm>
        </p:spPr>
        <p:txBody>
          <a:bodyPr anchor="b"/>
          <a:lstStyle>
            <a:lvl1pPr algn="ctr">
              <a:defRPr sz="3600" noProof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43314"/>
            <a:ext cx="6400800" cy="1500198"/>
          </a:xfrm>
        </p:spPr>
        <p:txBody>
          <a:bodyPr/>
          <a:lstStyle>
            <a:lvl1pPr marL="0" indent="0" algn="ctr">
              <a:buFont typeface="Franklin Gothic Medium" pitchFamily="34" charset="0"/>
              <a:buNone/>
              <a:defRPr noProof="0"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785225" cy="950900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43050"/>
            <a:ext cx="8785225" cy="52149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5669-46D8-470F-8CBD-A0C1EC590AFC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719133"/>
          </a:xfrm>
        </p:spPr>
        <p:txBody>
          <a:bodyPr anchor="t"/>
          <a:lstStyle>
            <a:lvl1pPr algn="ctr">
              <a:defRPr sz="3200" b="1" cap="none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94EF-68C8-4151-925C-B72820D58082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1ED91-2EDA-4345-9714-69E00E9A95CB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698EA-36FE-496C-B069-E9C8854D964E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8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43050"/>
            <a:ext cx="8785225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92150"/>
            <a:ext cx="8785225" cy="9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 smtClean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de-DE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noProof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5376B2-91D1-4864-B18F-170D9FBB30BA}" type="slidenum">
              <a:rPr lang="de-DE" noProof="0" smtClean="0"/>
              <a:pPr>
                <a:defRPr/>
              </a:pPr>
              <a:t>‹Nr.›</a:t>
            </a:fld>
            <a:endParaRPr lang="de-DE" noProof="0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9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 noProof="0" smtClean="0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de-DE" sz="1400" b="1" noProof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2" r:id="rId5"/>
    <p:sldLayoutId id="214748378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9pPr>
    </p:titleStyle>
    <p:bodyStyle>
      <a:lvl1pPr marL="363538" indent="-363538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92175" indent="-3492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344613" indent="-2730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795463" indent="-271463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236788" indent="-261938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225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6pPr>
      <a:lvl7pPr marL="29797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7pPr>
      <a:lvl8pPr marL="34369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8pPr>
      <a:lvl9pPr marL="38941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jan-welker.de/" TargetMode="External"/><Relationship Id="rId2" Type="http://schemas.openxmlformats.org/officeDocument/2006/relationships/hyperlink" Target="mailto:info@jan-welker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enocode.com/Products/Postbuild-for-NET/" TargetMode="External"/><Relationship Id="rId3" Type="http://schemas.openxmlformats.org/officeDocument/2006/relationships/hyperlink" Target="http://www.microsoft.com/downloads/details.aspx?familyid=30402623-93ca-479a-867c-04dc45164f5b&amp;displaylang=en" TargetMode="External"/><Relationship Id="rId7" Type="http://schemas.openxmlformats.org/officeDocument/2006/relationships/hyperlink" Target="http://www.preemptive.com/dotfuscator.html" TargetMode="External"/><Relationship Id="rId2" Type="http://schemas.openxmlformats.org/officeDocument/2006/relationships/hyperlink" Target="http://msdn.microsoft.com/en-us/library/system.reflection.emit.opcod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tnet-forum.de/KnowledgeBase/categories/221-erfahrungsberichte.aspx" TargetMode="External"/><Relationship Id="rId5" Type="http://schemas.openxmlformats.org/officeDocument/2006/relationships/hyperlink" Target="http://www.smartassembly.com/" TargetMode="External"/><Relationship Id="rId4" Type="http://schemas.openxmlformats.org/officeDocument/2006/relationships/hyperlink" Target="http://www.red-gate.com/products/reflector/" TargetMode="External"/><Relationship Id="rId9" Type="http://schemas.openxmlformats.org/officeDocument/2006/relationships/hyperlink" Target="http://www.remotesoft.com/salamander/protector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Obfuscation</a:t>
            </a:r>
            <a:r>
              <a:rPr lang="de-DE" dirty="0" smtClean="0"/>
              <a:t> mit {smartassembly}</a:t>
            </a:r>
            <a:endParaRPr lang="en-US" dirty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54113" y="3635375"/>
            <a:ext cx="6835775" cy="145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27.01.2009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Jan Welker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07950" y="5951538"/>
            <a:ext cx="889317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just" defTabSz="633413">
              <a:tabLst>
                <a:tab pos="722313" algn="l"/>
              </a:tabLst>
            </a:pPr>
            <a:r>
              <a:rPr lang="de-DE" sz="1400" i="1" dirty="0" err="1" smtClean="0">
                <a:latin typeface="Verdana" pitchFamily="34" charset="0"/>
              </a:rPr>
              <a:t>EMail</a:t>
            </a:r>
            <a:r>
              <a:rPr lang="de-DE" sz="1400" i="1" dirty="0" smtClean="0">
                <a:latin typeface="Verdana" pitchFamily="34" charset="0"/>
              </a:rPr>
              <a:t>:</a:t>
            </a:r>
            <a:r>
              <a:rPr lang="de-DE" sz="1400" b="1" dirty="0" smtClean="0">
                <a:latin typeface="Verdana" pitchFamily="34" charset="0"/>
              </a:rPr>
              <a:t>		</a:t>
            </a:r>
            <a:r>
              <a:rPr lang="de-DE" sz="1400" dirty="0" smtClean="0">
                <a:latin typeface="Verdana" pitchFamily="34" charset="0"/>
                <a:hlinkClick r:id="rId2"/>
              </a:rPr>
              <a:t>info@jan-welker.de</a:t>
            </a:r>
            <a:r>
              <a:rPr lang="de-DE" sz="1400" dirty="0" smtClean="0">
                <a:latin typeface="Verdana" pitchFamily="34" charset="0"/>
              </a:rPr>
              <a:t>	</a:t>
            </a:r>
            <a:endParaRPr lang="de-DE" sz="1400" dirty="0" smtClean="0">
              <a:solidFill>
                <a:schemeClr val="hlink"/>
              </a:solidFill>
              <a:latin typeface="Verdana" pitchFamily="34" charset="0"/>
            </a:endParaRPr>
          </a:p>
          <a:p>
            <a:pPr algn="just" defTabSz="633413">
              <a:tabLst>
                <a:tab pos="722313" algn="l"/>
              </a:tabLst>
            </a:pPr>
            <a:r>
              <a:rPr lang="de-DE" sz="1400" i="1" dirty="0" smtClean="0">
                <a:latin typeface="Verdana" pitchFamily="34" charset="0"/>
              </a:rPr>
              <a:t>Website:</a:t>
            </a:r>
            <a:r>
              <a:rPr lang="de-DE" sz="1400" dirty="0">
                <a:latin typeface="Verdana" pitchFamily="34" charset="0"/>
              </a:rPr>
              <a:t>	</a:t>
            </a:r>
            <a:r>
              <a:rPr lang="de-DE" sz="1400" dirty="0" smtClean="0">
                <a:latin typeface="Verdana" pitchFamily="34" charset="0"/>
                <a:hlinkClick r:id="rId3"/>
              </a:rPr>
              <a:t>http://blog.jan-welker.de</a:t>
            </a:r>
            <a:r>
              <a:rPr lang="de-DE" sz="1400" dirty="0" smtClean="0">
                <a:latin typeface="Verdana" pitchFamily="34" charset="0"/>
              </a:rPr>
              <a:t> </a:t>
            </a:r>
            <a:endParaRPr lang="en-US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Alternativen zu {smartassembly}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Dotfuscator</a:t>
            </a:r>
            <a:endParaRPr lang="de-DE" dirty="0" smtClean="0"/>
          </a:p>
          <a:p>
            <a:pPr>
              <a:buNone/>
            </a:pPr>
            <a:r>
              <a:rPr lang="de-DE" sz="2400" dirty="0" smtClean="0"/>
              <a:t>	Light Version in Visual Studio Installation enthalten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dirty="0" err="1" smtClean="0"/>
              <a:t>Xenocode</a:t>
            </a:r>
            <a:r>
              <a:rPr lang="de-DE" dirty="0" smtClean="0"/>
              <a:t> </a:t>
            </a:r>
            <a:r>
              <a:rPr lang="de-DE" dirty="0" err="1" smtClean="0"/>
              <a:t>Postbuild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.NET</a:t>
            </a:r>
            <a:br>
              <a:rPr lang="de-DE" dirty="0" smtClean="0"/>
            </a:br>
            <a:r>
              <a:rPr lang="de-DE" sz="2400" dirty="0" smtClean="0"/>
              <a:t>verfälscht auch die </a:t>
            </a:r>
            <a:r>
              <a:rPr lang="de-DE" sz="2400" dirty="0" err="1" smtClean="0"/>
              <a:t>Meta</a:t>
            </a:r>
            <a:r>
              <a:rPr lang="de-DE" sz="2400" dirty="0" smtClean="0"/>
              <a:t> Daten </a:t>
            </a:r>
            <a:r>
              <a:rPr lang="de-DE" sz="2400" dirty="0" smtClean="0">
                <a:sym typeface="Wingdings" pitchFamily="2" charset="2"/>
              </a:rPr>
              <a:t> kann nicht mit ildasm.exe oder </a:t>
            </a:r>
            <a:r>
              <a:rPr lang="de-DE" sz="2400" dirty="0" err="1" smtClean="0">
                <a:sym typeface="Wingdings" pitchFamily="2" charset="2"/>
              </a:rPr>
              <a:t>Reflector</a:t>
            </a:r>
            <a:r>
              <a:rPr lang="de-DE" sz="2400" dirty="0" smtClean="0">
                <a:sym typeface="Wingdings" pitchFamily="2" charset="2"/>
              </a:rPr>
              <a:t> geöffnet werden</a:t>
            </a:r>
            <a:br>
              <a:rPr lang="de-DE" sz="2400" dirty="0" smtClean="0">
                <a:sym typeface="Wingdings" pitchFamily="2" charset="2"/>
              </a:rPr>
            </a:br>
            <a:endParaRPr lang="de-DE" sz="2400" dirty="0" smtClean="0"/>
          </a:p>
          <a:p>
            <a:r>
              <a:rPr lang="de-DE" dirty="0" smtClean="0"/>
              <a:t>Salamander .NET </a:t>
            </a:r>
            <a:r>
              <a:rPr lang="de-DE" dirty="0" err="1" smtClean="0"/>
              <a:t>Protector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Erzeugt pseudo-native-Code jeder Decompiler soll chancenlos sein (Herstellerangabe)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388" y="1643050"/>
            <a:ext cx="8785225" cy="5214950"/>
          </a:xfrm>
        </p:spPr>
        <p:txBody>
          <a:bodyPr/>
          <a:lstStyle/>
          <a:p>
            <a:r>
              <a:rPr lang="de-DE" sz="1400" dirty="0" smtClean="0"/>
              <a:t>IL </a:t>
            </a:r>
            <a:r>
              <a:rPr lang="de-DE" sz="1400" dirty="0" err="1" smtClean="0"/>
              <a:t>OpCodes</a:t>
            </a:r>
            <a:r>
              <a:rPr lang="de-DE" sz="1400" dirty="0" smtClean="0"/>
              <a:t>: </a:t>
            </a:r>
            <a:r>
              <a:rPr lang="de-DE" sz="1400" dirty="0" smtClean="0">
                <a:hlinkClick r:id="rId2"/>
              </a:rPr>
              <a:t>http://msdn.microsoft.com/en-us/library/system.reflection.emit.opcode.aspx</a:t>
            </a:r>
            <a:endParaRPr lang="de-DE" sz="1400" dirty="0" smtClean="0"/>
          </a:p>
          <a:p>
            <a:r>
              <a:rPr lang="de-DE" sz="1400" dirty="0" smtClean="0">
                <a:sym typeface="Wingdings" pitchFamily="2" charset="2"/>
              </a:rPr>
              <a:t>VS 2008 SDK: </a:t>
            </a:r>
            <a:r>
              <a:rPr lang="de-DE" sz="1400" dirty="0" smtClean="0">
                <a:sym typeface="Wingdings" pitchFamily="2" charset="2"/>
                <a:hlinkClick r:id="rId3"/>
              </a:rPr>
              <a:t>http://www.microsoft.com/downloads/details.aspx?familyid=30402623-93ca-479a-867c-04dc45164f5b&amp;displaylang=en</a:t>
            </a:r>
            <a:r>
              <a:rPr lang="de-DE" sz="1400" dirty="0" smtClean="0">
                <a:sym typeface="Wingdings" pitchFamily="2" charset="2"/>
              </a:rPr>
              <a:t> </a:t>
            </a:r>
          </a:p>
          <a:p>
            <a:r>
              <a:rPr lang="de-DE" sz="1400" dirty="0" err="1" smtClean="0">
                <a:sym typeface="Wingdings" pitchFamily="2" charset="2"/>
              </a:rPr>
              <a:t>Red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Gate‘s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Reflector</a:t>
            </a:r>
            <a:r>
              <a:rPr lang="de-DE" sz="1400" dirty="0" smtClean="0">
                <a:sym typeface="Wingdings" pitchFamily="2" charset="2"/>
              </a:rPr>
              <a:t>: </a:t>
            </a:r>
            <a:r>
              <a:rPr lang="de-DE" sz="1400" dirty="0" smtClean="0">
                <a:sym typeface="Wingdings" pitchFamily="2" charset="2"/>
                <a:hlinkClick r:id="rId4"/>
              </a:rPr>
              <a:t>http://www.red-gate.com/products/reflector/</a:t>
            </a:r>
            <a:endParaRPr lang="de-DE" sz="1400" dirty="0" smtClean="0">
              <a:sym typeface="Wingdings" pitchFamily="2" charset="2"/>
            </a:endParaRPr>
          </a:p>
          <a:p>
            <a:r>
              <a:rPr lang="de-DE" sz="1400" dirty="0" smtClean="0">
                <a:sym typeface="Wingdings" pitchFamily="2" charset="2"/>
              </a:rPr>
              <a:t>{smartassembly}: </a:t>
            </a:r>
            <a:r>
              <a:rPr lang="de-DE" sz="1400" dirty="0" smtClean="0">
                <a:sym typeface="Wingdings" pitchFamily="2" charset="2"/>
                <a:hlinkClick r:id="rId5"/>
              </a:rPr>
              <a:t>http://www.smartassembly.com/</a:t>
            </a:r>
            <a:endParaRPr lang="de-DE" sz="1400" dirty="0" smtClean="0">
              <a:sym typeface="Wingdings" pitchFamily="2" charset="2"/>
            </a:endParaRPr>
          </a:p>
          <a:p>
            <a:r>
              <a:rPr lang="de-DE" sz="1400" dirty="0" err="1" smtClean="0">
                <a:sym typeface="Wingdings" pitchFamily="2" charset="2"/>
              </a:rPr>
              <a:t>Erfahrungsberiche</a:t>
            </a:r>
            <a:r>
              <a:rPr lang="de-DE" sz="1400" dirty="0" smtClean="0">
                <a:sym typeface="Wingdings" pitchFamily="2" charset="2"/>
              </a:rPr>
              <a:t> zu {smartassembly}: </a:t>
            </a:r>
            <a:r>
              <a:rPr lang="de-DE" sz="1400" dirty="0" smtClean="0">
                <a:sym typeface="Wingdings" pitchFamily="2" charset="2"/>
                <a:hlinkClick r:id="rId6"/>
              </a:rPr>
              <a:t>http://dotnet-forum.de/KnowledgeBase/categories/221-erfahrungsberichte.aspx</a:t>
            </a:r>
            <a:endParaRPr lang="de-DE" sz="1400" dirty="0" smtClean="0">
              <a:sym typeface="Wingdings" pitchFamily="2" charset="2"/>
            </a:endParaRPr>
          </a:p>
          <a:p>
            <a:r>
              <a:rPr lang="de-DE" sz="1400" dirty="0" err="1" smtClean="0">
                <a:sym typeface="Wingdings" pitchFamily="2" charset="2"/>
              </a:rPr>
              <a:t>Dotfuscator</a:t>
            </a:r>
            <a:r>
              <a:rPr lang="de-DE" sz="1400" dirty="0" smtClean="0">
                <a:sym typeface="Wingdings" pitchFamily="2" charset="2"/>
              </a:rPr>
              <a:t>: </a:t>
            </a:r>
            <a:r>
              <a:rPr lang="de-DE" sz="1400" dirty="0" smtClean="0">
                <a:sym typeface="Wingdings" pitchFamily="2" charset="2"/>
                <a:hlinkClick r:id="rId7"/>
              </a:rPr>
              <a:t>http://www.preemptive.com/dotfuscator.html</a:t>
            </a:r>
            <a:r>
              <a:rPr lang="de-DE" sz="1400" dirty="0" smtClean="0">
                <a:sym typeface="Wingdings" pitchFamily="2" charset="2"/>
              </a:rPr>
              <a:t> </a:t>
            </a:r>
          </a:p>
          <a:p>
            <a:r>
              <a:rPr lang="de-DE" sz="1400" dirty="0" err="1" smtClean="0">
                <a:sym typeface="Wingdings" pitchFamily="2" charset="2"/>
              </a:rPr>
              <a:t>Xenocode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Postbuild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for</a:t>
            </a:r>
            <a:r>
              <a:rPr lang="de-DE" sz="1400" dirty="0" smtClean="0">
                <a:sym typeface="Wingdings" pitchFamily="2" charset="2"/>
              </a:rPr>
              <a:t> .NET: </a:t>
            </a:r>
            <a:r>
              <a:rPr lang="de-DE" sz="1400" dirty="0" smtClean="0">
                <a:sym typeface="Wingdings" pitchFamily="2" charset="2"/>
                <a:hlinkClick r:id="rId8"/>
              </a:rPr>
              <a:t>http://www.xenocode.com/Products/Postbuild-for-NET/</a:t>
            </a:r>
            <a:r>
              <a:rPr lang="de-DE" sz="1400" dirty="0" smtClean="0">
                <a:sym typeface="Wingdings" pitchFamily="2" charset="2"/>
              </a:rPr>
              <a:t> </a:t>
            </a:r>
          </a:p>
          <a:p>
            <a:r>
              <a:rPr lang="de-DE" sz="1400" dirty="0" smtClean="0">
                <a:sym typeface="Wingdings" pitchFamily="2" charset="2"/>
              </a:rPr>
              <a:t>Salamander .net </a:t>
            </a:r>
            <a:r>
              <a:rPr lang="de-DE" sz="1400" dirty="0" err="1" smtClean="0">
                <a:sym typeface="Wingdings" pitchFamily="2" charset="2"/>
              </a:rPr>
              <a:t>protector</a:t>
            </a:r>
            <a:r>
              <a:rPr lang="de-DE" sz="1400" dirty="0" smtClean="0">
                <a:sym typeface="Wingdings" pitchFamily="2" charset="2"/>
              </a:rPr>
              <a:t>: </a:t>
            </a:r>
            <a:r>
              <a:rPr lang="de-DE" sz="1400" dirty="0" smtClean="0">
                <a:sym typeface="Wingdings" pitchFamily="2" charset="2"/>
                <a:hlinkClick r:id="rId9"/>
              </a:rPr>
              <a:t>http://www.remotesoft.com/salamander/protector.html</a:t>
            </a:r>
            <a:r>
              <a:rPr lang="de-DE" sz="1400" dirty="0" smtClean="0">
                <a:sym typeface="Wingdings" pitchFamily="2" charset="2"/>
              </a:rPr>
              <a:t> </a:t>
            </a:r>
          </a:p>
          <a:p>
            <a:endParaRPr lang="de-DE" sz="1400" dirty="0" smtClean="0">
              <a:sym typeface="Wingdings" pitchFamily="2" charset="2"/>
            </a:endParaRPr>
          </a:p>
          <a:p>
            <a:endParaRPr lang="de-DE" sz="1400" dirty="0" smtClean="0">
              <a:sym typeface="Wingdings" pitchFamily="2" charset="2"/>
            </a:endParaRPr>
          </a:p>
          <a:p>
            <a:endParaRPr lang="de-DE" sz="1400" dirty="0" smtClean="0">
              <a:sym typeface="Wingdings" pitchFamily="2" charset="2"/>
            </a:endParaRPr>
          </a:p>
          <a:p>
            <a:endParaRPr lang="de-DE" sz="1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5" name="Flussdiagramm: Alternativer Prozess 4"/>
          <p:cNvSpPr/>
          <p:nvPr/>
        </p:nvSpPr>
        <p:spPr>
          <a:xfrm>
            <a:off x="2561821" y="1785926"/>
            <a:ext cx="1861277" cy="478849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C# Quellcode</a:t>
            </a:r>
            <a:endParaRPr lang="de-DE" sz="1600" dirty="0"/>
          </a:p>
        </p:txBody>
      </p:sp>
      <p:sp>
        <p:nvSpPr>
          <p:cNvPr id="6" name="Flussdiagramm: Alternativer Prozess 5"/>
          <p:cNvSpPr/>
          <p:nvPr/>
        </p:nvSpPr>
        <p:spPr>
          <a:xfrm>
            <a:off x="2561821" y="2455962"/>
            <a:ext cx="1861277" cy="478849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C# Compiler</a:t>
            </a:r>
            <a:endParaRPr lang="de-DE" sz="1600" dirty="0"/>
          </a:p>
        </p:txBody>
      </p:sp>
      <p:sp>
        <p:nvSpPr>
          <p:cNvPr id="7" name="Flussdiagramm: Alternativer Prozess 6"/>
          <p:cNvSpPr/>
          <p:nvPr/>
        </p:nvSpPr>
        <p:spPr>
          <a:xfrm>
            <a:off x="2561821" y="3125998"/>
            <a:ext cx="3945906" cy="803068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MSIL – managed Code</a:t>
            </a:r>
            <a:br>
              <a:rPr lang="de-DE" sz="1600" dirty="0" smtClean="0"/>
            </a:br>
            <a:r>
              <a:rPr lang="de-DE" sz="1600" dirty="0" smtClean="0"/>
              <a:t>(Microsoft Intermediate Language)</a:t>
            </a:r>
          </a:p>
          <a:p>
            <a:pPr algn="ctr"/>
            <a:r>
              <a:rPr lang="de-DE" sz="1600" dirty="0" smtClean="0"/>
              <a:t>Managed Code</a:t>
            </a:r>
            <a:endParaRPr lang="de-DE" sz="1600" dirty="0"/>
          </a:p>
        </p:txBody>
      </p:sp>
      <p:sp>
        <p:nvSpPr>
          <p:cNvPr id="8" name="Flussdiagramm: Alternativer Prozess 7"/>
          <p:cNvSpPr/>
          <p:nvPr/>
        </p:nvSpPr>
        <p:spPr>
          <a:xfrm>
            <a:off x="2571736" y="4143380"/>
            <a:ext cx="3945906" cy="775975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JIT</a:t>
            </a:r>
            <a:br>
              <a:rPr lang="de-DE" sz="1600" dirty="0" smtClean="0"/>
            </a:br>
            <a:r>
              <a:rPr lang="de-DE" sz="1600" dirty="0" smtClean="0"/>
              <a:t>(Just in Time Compiler)</a:t>
            </a:r>
          </a:p>
          <a:p>
            <a:pPr algn="ctr"/>
            <a:r>
              <a:rPr lang="de-DE" sz="1600" dirty="0" smtClean="0"/>
              <a:t>Teil der CLR</a:t>
            </a:r>
            <a:endParaRPr lang="de-DE" sz="1600" dirty="0"/>
          </a:p>
        </p:txBody>
      </p:sp>
      <p:sp>
        <p:nvSpPr>
          <p:cNvPr id="10" name="Flussdiagramm: Alternativer Prozess 9"/>
          <p:cNvSpPr/>
          <p:nvPr/>
        </p:nvSpPr>
        <p:spPr>
          <a:xfrm>
            <a:off x="179388" y="6164837"/>
            <a:ext cx="8785225" cy="478849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CPU</a:t>
            </a:r>
            <a:endParaRPr lang="de-DE" sz="1400" dirty="0"/>
          </a:p>
        </p:txBody>
      </p:sp>
      <p:sp>
        <p:nvSpPr>
          <p:cNvPr id="11" name="Flussdiagramm: Alternativer Prozess 10"/>
          <p:cNvSpPr/>
          <p:nvPr/>
        </p:nvSpPr>
        <p:spPr>
          <a:xfrm>
            <a:off x="179388" y="5136105"/>
            <a:ext cx="8785225" cy="837545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Maschinencode</a:t>
            </a:r>
            <a:br>
              <a:rPr lang="de-DE" dirty="0" smtClean="0"/>
            </a:br>
            <a:r>
              <a:rPr lang="de-DE" dirty="0" smtClean="0"/>
              <a:t>Unmanaged oder Native Code</a:t>
            </a:r>
            <a:endParaRPr lang="de-DE" sz="1400" dirty="0"/>
          </a:p>
        </p:txBody>
      </p:sp>
      <p:sp>
        <p:nvSpPr>
          <p:cNvPr id="12" name="Flussdiagramm: Alternativer Prozess 11"/>
          <p:cNvSpPr/>
          <p:nvPr/>
        </p:nvSpPr>
        <p:spPr>
          <a:xfrm>
            <a:off x="4646452" y="1785926"/>
            <a:ext cx="1861277" cy="478849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VB.Net Quellcode</a:t>
            </a:r>
            <a:endParaRPr lang="de-DE" sz="1600" dirty="0"/>
          </a:p>
        </p:txBody>
      </p:sp>
      <p:sp>
        <p:nvSpPr>
          <p:cNvPr id="13" name="Flussdiagramm: Alternativer Prozess 12"/>
          <p:cNvSpPr/>
          <p:nvPr/>
        </p:nvSpPr>
        <p:spPr>
          <a:xfrm>
            <a:off x="4646452" y="2455962"/>
            <a:ext cx="1861277" cy="478849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VB.Net Compiler</a:t>
            </a:r>
            <a:endParaRPr lang="de-DE" sz="1600" dirty="0"/>
          </a:p>
        </p:txBody>
      </p:sp>
      <p:sp>
        <p:nvSpPr>
          <p:cNvPr id="14" name="Flussdiagramm: Alternativer Prozess 13"/>
          <p:cNvSpPr/>
          <p:nvPr/>
        </p:nvSpPr>
        <p:spPr>
          <a:xfrm>
            <a:off x="6879983" y="1785926"/>
            <a:ext cx="1861277" cy="478849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Nicht-.NET Sprache</a:t>
            </a:r>
            <a:endParaRPr lang="de-DE" sz="1600" dirty="0"/>
          </a:p>
        </p:txBody>
      </p:sp>
      <p:sp>
        <p:nvSpPr>
          <p:cNvPr id="15" name="Flussdiagramm: Alternativer Prozess 14"/>
          <p:cNvSpPr/>
          <p:nvPr/>
        </p:nvSpPr>
        <p:spPr>
          <a:xfrm>
            <a:off x="6879983" y="2455962"/>
            <a:ext cx="1861277" cy="478849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Compiler</a:t>
            </a:r>
            <a:endParaRPr lang="de-DE" sz="1600" dirty="0"/>
          </a:p>
        </p:txBody>
      </p:sp>
      <p:sp>
        <p:nvSpPr>
          <p:cNvPr id="16" name="Pfeil nach unten 15"/>
          <p:cNvSpPr/>
          <p:nvPr/>
        </p:nvSpPr>
        <p:spPr>
          <a:xfrm>
            <a:off x="3380783" y="2288453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7" name="Pfeil nach unten 16"/>
          <p:cNvSpPr/>
          <p:nvPr/>
        </p:nvSpPr>
        <p:spPr>
          <a:xfrm>
            <a:off x="3380783" y="2949980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9" name="Pfeil nach unten 18"/>
          <p:cNvSpPr/>
          <p:nvPr/>
        </p:nvSpPr>
        <p:spPr>
          <a:xfrm>
            <a:off x="7624494" y="2949980"/>
            <a:ext cx="297804" cy="218612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5390962" y="2288453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1" name="Pfeil nach unten 20"/>
          <p:cNvSpPr/>
          <p:nvPr/>
        </p:nvSpPr>
        <p:spPr>
          <a:xfrm>
            <a:off x="5390962" y="2945195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2" name="Pfeil nach unten 21"/>
          <p:cNvSpPr/>
          <p:nvPr/>
        </p:nvSpPr>
        <p:spPr>
          <a:xfrm>
            <a:off x="4357686" y="3941766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4" name="Pfeil nach unten 23"/>
          <p:cNvSpPr/>
          <p:nvPr/>
        </p:nvSpPr>
        <p:spPr>
          <a:xfrm>
            <a:off x="4348647" y="4968597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lussdiagramm: Alternativer Prozess 24"/>
          <p:cNvSpPr/>
          <p:nvPr/>
        </p:nvSpPr>
        <p:spPr>
          <a:xfrm>
            <a:off x="253839" y="3796033"/>
            <a:ext cx="1861277" cy="478849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Ngen.exe</a:t>
            </a:r>
            <a:endParaRPr lang="de-DE" sz="1600" dirty="0"/>
          </a:p>
        </p:txBody>
      </p:sp>
      <p:sp>
        <p:nvSpPr>
          <p:cNvPr id="26" name="Rechteckiger Pfeil 25"/>
          <p:cNvSpPr/>
          <p:nvPr/>
        </p:nvSpPr>
        <p:spPr>
          <a:xfrm rot="5400000" flipV="1">
            <a:off x="1533745" y="2758113"/>
            <a:ext cx="492684" cy="1563473"/>
          </a:xfrm>
          <a:prstGeom prst="ben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27" name="Pfeil nach unten 26"/>
          <p:cNvSpPr/>
          <p:nvPr/>
        </p:nvSpPr>
        <p:spPr>
          <a:xfrm>
            <a:off x="998350" y="4290052"/>
            <a:ext cx="297804" cy="84605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unten 27"/>
          <p:cNvSpPr/>
          <p:nvPr/>
        </p:nvSpPr>
        <p:spPr>
          <a:xfrm>
            <a:off x="7624494" y="2279944"/>
            <a:ext cx="297804" cy="16750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9" name="Textfeld 28"/>
          <p:cNvSpPr txBox="1"/>
          <p:nvPr/>
        </p:nvSpPr>
        <p:spPr>
          <a:xfrm>
            <a:off x="774997" y="5136105"/>
            <a:ext cx="744511" cy="28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Datei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4199745" y="5136105"/>
            <a:ext cx="818962" cy="28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RAM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401140" y="5136105"/>
            <a:ext cx="818962" cy="28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Datei</a:t>
            </a:r>
            <a:endParaRPr lang="de-DE" dirty="0"/>
          </a:p>
        </p:txBody>
      </p:sp>
      <p:sp>
        <p:nvSpPr>
          <p:cNvPr id="32" name="Pfeil nach unten 31"/>
          <p:cNvSpPr/>
          <p:nvPr/>
        </p:nvSpPr>
        <p:spPr>
          <a:xfrm>
            <a:off x="4362843" y="5975744"/>
            <a:ext cx="297804" cy="16750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 - Erzeugen </a:t>
            </a:r>
            <a:r>
              <a:rPr lang="de-DE" dirty="0" smtClean="0"/>
              <a:t>von IL Code mit ildasm.exe (aus Visual Studio SDK)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Aufruf: </a:t>
            </a:r>
          </a:p>
          <a:p>
            <a:pPr>
              <a:buNone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de-DE" sz="18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ildasm.exe ObfuscationDemo.exe /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output:ObfuscationDemo.il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Die Ausgabe ist eine für den Menschen lesbare ASCII Datei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C# vs. 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20" y="2000240"/>
            <a:ext cx="3535355" cy="1714512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private static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CalculateSum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a, </a:t>
            </a:r>
            <a:r>
              <a:rPr lang="en-US" sz="1400" dirty="0" err="1" smtClean="0"/>
              <a:t>int</a:t>
            </a:r>
            <a:r>
              <a:rPr lang="en-US" sz="1400" dirty="0" smtClean="0"/>
              <a:t> b)</a:t>
            </a:r>
          </a:p>
          <a:p>
            <a:pPr>
              <a:buNone/>
            </a:pPr>
            <a:r>
              <a:rPr lang="en-US" sz="1400" dirty="0" smtClean="0"/>
              <a:t>{</a:t>
            </a:r>
          </a:p>
          <a:p>
            <a:pPr>
              <a:buNone/>
            </a:pPr>
            <a:r>
              <a:rPr lang="en-US" sz="1400" dirty="0" smtClean="0"/>
              <a:t>    return a + b + 43;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500562" y="2000240"/>
            <a:ext cx="42862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.method </a:t>
            </a:r>
            <a:r>
              <a:rPr lang="en-US" sz="1400" b="1" dirty="0" smtClean="0">
                <a:solidFill>
                  <a:srgbClr val="FF0000"/>
                </a:solidFill>
              </a:rPr>
              <a:t>private</a:t>
            </a:r>
            <a:r>
              <a:rPr lang="en-US" sz="1400" dirty="0" smtClean="0"/>
              <a:t> </a:t>
            </a:r>
            <a:r>
              <a:rPr lang="en-US" sz="1400" dirty="0" err="1" smtClean="0"/>
              <a:t>hidebysig</a:t>
            </a:r>
            <a:r>
              <a:rPr lang="en-US" sz="1400" b="1" dirty="0" smtClean="0">
                <a:solidFill>
                  <a:srgbClr val="FF0000"/>
                </a:solidFill>
              </a:rPr>
              <a:t> static int32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CalculateSum</a:t>
            </a:r>
            <a:r>
              <a:rPr lang="en-US" sz="1400" b="1" dirty="0" smtClean="0">
                <a:solidFill>
                  <a:srgbClr val="FF0000"/>
                </a:solidFill>
              </a:rPr>
              <a:t>(int32 a, int32 b)</a:t>
            </a:r>
            <a:r>
              <a:rPr lang="en-US" sz="1400" dirty="0" smtClean="0"/>
              <a:t> </a:t>
            </a:r>
            <a:r>
              <a:rPr lang="en-US" sz="1400" dirty="0" err="1" smtClean="0"/>
              <a:t>cil</a:t>
            </a:r>
            <a:r>
              <a:rPr lang="en-US" sz="1400" dirty="0" smtClean="0"/>
              <a:t> managed</a:t>
            </a:r>
          </a:p>
          <a:p>
            <a:pPr>
              <a:buNone/>
            </a:pPr>
            <a:r>
              <a:rPr lang="en-US" sz="1400" dirty="0" smtClean="0"/>
              <a:t>  {</a:t>
            </a:r>
          </a:p>
          <a:p>
            <a:pPr>
              <a:buNone/>
            </a:pPr>
            <a:r>
              <a:rPr lang="en-US" sz="1400" dirty="0" smtClean="0"/>
              <a:t>    // Code size       12 (0xc)</a:t>
            </a:r>
          </a:p>
          <a:p>
            <a:pPr>
              <a:buNone/>
            </a:pPr>
            <a:r>
              <a:rPr lang="en-US" sz="1400" dirty="0" smtClean="0"/>
              <a:t>    .</a:t>
            </a:r>
            <a:r>
              <a:rPr lang="en-US" sz="1400" dirty="0" err="1" smtClean="0"/>
              <a:t>maxstack</a:t>
            </a:r>
            <a:r>
              <a:rPr lang="en-US" sz="1400" dirty="0" smtClean="0"/>
              <a:t>  2</a:t>
            </a:r>
          </a:p>
          <a:p>
            <a:pPr>
              <a:buNone/>
            </a:pPr>
            <a:r>
              <a:rPr lang="en-US" sz="1400" dirty="0" smtClean="0"/>
              <a:t>    .locals init ([0] int32 CS$1$0000)</a:t>
            </a:r>
          </a:p>
          <a:p>
            <a:pPr>
              <a:buNone/>
            </a:pPr>
            <a:r>
              <a:rPr lang="en-US" sz="1400" dirty="0" smtClean="0"/>
              <a:t>    IL_0000:  </a:t>
            </a:r>
            <a:r>
              <a:rPr lang="en-US" sz="1400" dirty="0" err="1" smtClean="0"/>
              <a:t>nop</a:t>
            </a:r>
            <a:r>
              <a:rPr lang="en-US" sz="1400" dirty="0" smtClean="0"/>
              <a:t>	  </a:t>
            </a:r>
            <a:r>
              <a:rPr lang="en-US" sz="1400" b="1" dirty="0" smtClean="0">
                <a:solidFill>
                  <a:srgbClr val="00B050"/>
                </a:solidFill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</a:rPr>
              <a:t>nichts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tun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IL_0001:  ldarg.0 	  </a:t>
            </a:r>
            <a:r>
              <a:rPr lang="en-US" sz="1400" b="1" dirty="0" smtClean="0">
                <a:solidFill>
                  <a:srgbClr val="00B050"/>
                </a:solidFill>
              </a:rPr>
              <a:t>// push </a:t>
            </a:r>
            <a:r>
              <a:rPr lang="en-US" sz="1400" b="1" dirty="0" err="1" smtClean="0">
                <a:solidFill>
                  <a:srgbClr val="00B050"/>
                </a:solidFill>
              </a:rPr>
              <a:t>arg</a:t>
            </a:r>
            <a:r>
              <a:rPr lang="en-US" sz="1400" b="1" dirty="0" smtClean="0">
                <a:solidFill>
                  <a:srgbClr val="00B050"/>
                </a:solidFill>
              </a:rPr>
              <a:t> 0</a:t>
            </a:r>
          </a:p>
          <a:p>
            <a:pPr>
              <a:buNone/>
            </a:pPr>
            <a:r>
              <a:rPr lang="en-US" sz="1400" dirty="0" smtClean="0"/>
              <a:t>    IL_0002:  ldarg.1 	  </a:t>
            </a:r>
            <a:r>
              <a:rPr lang="en-US" sz="1400" b="1" dirty="0" smtClean="0">
                <a:solidFill>
                  <a:srgbClr val="00B050"/>
                </a:solidFill>
              </a:rPr>
              <a:t>// push </a:t>
            </a:r>
            <a:r>
              <a:rPr lang="en-US" sz="1400" b="1" dirty="0" err="1" smtClean="0">
                <a:solidFill>
                  <a:srgbClr val="00B050"/>
                </a:solidFill>
              </a:rPr>
              <a:t>arg</a:t>
            </a:r>
            <a:r>
              <a:rPr lang="en-US" sz="1400" b="1" dirty="0" smtClean="0">
                <a:solidFill>
                  <a:srgbClr val="00B050"/>
                </a:solidFill>
              </a:rPr>
              <a:t> 1</a:t>
            </a:r>
          </a:p>
          <a:p>
            <a:pPr>
              <a:buNone/>
            </a:pPr>
            <a:r>
              <a:rPr lang="en-US" sz="1400" dirty="0" smtClean="0"/>
              <a:t>    IL_0003:  add  	  </a:t>
            </a:r>
            <a:r>
              <a:rPr lang="en-US" sz="1400" b="1" dirty="0" smtClean="0">
                <a:solidFill>
                  <a:srgbClr val="00B050"/>
                </a:solidFill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</a:rPr>
              <a:t>addieren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IL_0004:  ldc.i4.s   43 </a:t>
            </a:r>
            <a:r>
              <a:rPr lang="en-US" sz="1400" b="1" dirty="0" smtClean="0">
                <a:solidFill>
                  <a:srgbClr val="00B050"/>
                </a:solidFill>
              </a:rPr>
              <a:t>// push int32 43</a:t>
            </a:r>
          </a:p>
          <a:p>
            <a:pPr>
              <a:buNone/>
            </a:pPr>
            <a:r>
              <a:rPr lang="en-US" sz="1400" dirty="0" smtClean="0"/>
              <a:t>    IL_0006:  add	</a:t>
            </a:r>
            <a:r>
              <a:rPr lang="en-US" sz="1400" b="1" dirty="0" smtClean="0">
                <a:solidFill>
                  <a:srgbClr val="00B050"/>
                </a:solidFill>
              </a:rPr>
              <a:t>  // </a:t>
            </a:r>
            <a:r>
              <a:rPr lang="en-US" sz="1400" b="1" dirty="0" err="1" smtClean="0">
                <a:solidFill>
                  <a:srgbClr val="00B050"/>
                </a:solidFill>
              </a:rPr>
              <a:t>addieren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IL_0007:  stloc.0 	  </a:t>
            </a:r>
            <a:r>
              <a:rPr lang="en-US" sz="1400" b="1" dirty="0" smtClean="0">
                <a:solidFill>
                  <a:srgbClr val="00B050"/>
                </a:solidFill>
              </a:rPr>
              <a:t>// pop</a:t>
            </a:r>
          </a:p>
          <a:p>
            <a:pPr>
              <a:buNone/>
            </a:pPr>
            <a:r>
              <a:rPr lang="en-US" sz="1400" dirty="0" smtClean="0"/>
              <a:t>    IL_0008:  </a:t>
            </a:r>
            <a:r>
              <a:rPr lang="en-US" sz="1400" dirty="0" err="1" smtClean="0"/>
              <a:t>br.s</a:t>
            </a:r>
            <a:r>
              <a:rPr lang="en-US" sz="1400" dirty="0" smtClean="0"/>
              <a:t>       IL_000a 	</a:t>
            </a:r>
            <a:r>
              <a:rPr lang="en-US" sz="1400" b="1" dirty="0" smtClean="0">
                <a:solidFill>
                  <a:srgbClr val="00B050"/>
                </a:solidFill>
              </a:rPr>
              <a:t>//Sprung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IL_000a:  ldloc.0 	</a:t>
            </a:r>
            <a:r>
              <a:rPr lang="en-US" sz="1400" b="1" dirty="0" smtClean="0">
                <a:solidFill>
                  <a:srgbClr val="00B050"/>
                </a:solidFill>
              </a:rPr>
              <a:t>// Index 0 </a:t>
            </a:r>
            <a:r>
              <a:rPr lang="en-US" sz="1400" b="1" dirty="0" err="1" smtClean="0">
                <a:solidFill>
                  <a:srgbClr val="00B050"/>
                </a:solidFill>
              </a:rPr>
              <a:t>holen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IL_000b:  ret 	</a:t>
            </a:r>
            <a:r>
              <a:rPr lang="en-US" sz="1400" b="1" dirty="0" smtClean="0">
                <a:solidFill>
                  <a:srgbClr val="00B050"/>
                </a:solidFill>
              </a:rPr>
              <a:t>// Wert </a:t>
            </a:r>
            <a:r>
              <a:rPr lang="en-US" sz="1400" b="1" dirty="0" err="1" smtClean="0">
                <a:solidFill>
                  <a:srgbClr val="00B050"/>
                </a:solidFill>
              </a:rPr>
              <a:t>zurückgeben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} // end of method Program::</a:t>
            </a:r>
            <a:r>
              <a:rPr lang="en-US" sz="1400" dirty="0" err="1" smtClean="0"/>
              <a:t>CalculateSum</a:t>
            </a:r>
            <a:endParaRPr lang="en-US" sz="1400" dirty="0" smtClean="0"/>
          </a:p>
          <a:p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 Code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388" y="1643050"/>
            <a:ext cx="8785225" cy="5000660"/>
          </a:xfrm>
        </p:spPr>
        <p:txBody>
          <a:bodyPr/>
          <a:lstStyle/>
          <a:p>
            <a:r>
              <a:rPr lang="de-DE" dirty="0" smtClean="0"/>
              <a:t>IL ist sehr geschwätzig</a:t>
            </a:r>
          </a:p>
          <a:p>
            <a:r>
              <a:rPr lang="de-DE" dirty="0" smtClean="0">
                <a:sym typeface="Wingdings" pitchFamily="2" charset="2"/>
              </a:rPr>
              <a:t>Metadaten fehlten in dem Beispiel!</a:t>
            </a:r>
          </a:p>
          <a:p>
            <a:r>
              <a:rPr lang="de-DE" dirty="0" smtClean="0">
                <a:sym typeface="Wingdings" pitchFamily="2" charset="2"/>
              </a:rPr>
              <a:t>Metadaten sind z.B. die Beschreibung von</a:t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Schnittstellen,</a:t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Klassen und deren </a:t>
            </a:r>
            <a:r>
              <a:rPr lang="de-DE" dirty="0" err="1" smtClean="0">
                <a:sym typeface="Wingdings" pitchFamily="2" charset="2"/>
              </a:rPr>
              <a:t>Membervariablen</a:t>
            </a:r>
            <a:r>
              <a:rPr lang="de-DE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Auswertung von Metadaten </a:t>
            </a:r>
            <a:r>
              <a:rPr lang="de-DE" u="sng" dirty="0" smtClean="0">
                <a:sym typeface="Wingdings" pitchFamily="2" charset="2"/>
              </a:rPr>
              <a:t>und</a:t>
            </a:r>
            <a:r>
              <a:rPr lang="de-DE" dirty="0" smtClean="0">
                <a:sym typeface="Wingdings" pitchFamily="2" charset="2"/>
              </a:rPr>
              <a:t> IL Code  </a:t>
            </a:r>
            <a:r>
              <a:rPr lang="de-DE" dirty="0" err="1" smtClean="0">
                <a:sym typeface="Wingdings" pitchFamily="2" charset="2"/>
              </a:rPr>
              <a:t>Red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Gate‘s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Reflector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389" y="1643050"/>
            <a:ext cx="7750198" cy="4357718"/>
          </a:xfrm>
        </p:spPr>
        <p:txBody>
          <a:bodyPr/>
          <a:lstStyle/>
          <a:p>
            <a:pPr marL="514350" indent="-514350">
              <a:buAutoNum type="arabicPeriod"/>
            </a:pP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Gate‘s</a:t>
            </a:r>
            <a:r>
              <a:rPr lang="de-DE" dirty="0" smtClean="0"/>
              <a:t> </a:t>
            </a:r>
            <a:r>
              <a:rPr lang="de-DE" dirty="0" err="1" smtClean="0"/>
              <a:t>Reflector</a:t>
            </a:r>
            <a:endParaRPr lang="de-DE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de-DE" dirty="0" smtClean="0"/>
              <a:t>{smartassembly}</a:t>
            </a:r>
          </a:p>
          <a:p>
            <a:pPr marL="514350" indent="-514350">
              <a:buAutoNum type="arabicPeriod"/>
            </a:pPr>
            <a:r>
              <a:rPr lang="de-DE" dirty="0" smtClean="0"/>
              <a:t>ildasm.exe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Gate‘s</a:t>
            </a:r>
            <a:r>
              <a:rPr lang="de-DE" dirty="0" smtClean="0"/>
              <a:t> </a:t>
            </a:r>
            <a:r>
              <a:rPr lang="de-DE" dirty="0" err="1" smtClean="0"/>
              <a:t>Reflector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5225" cy="950900"/>
          </a:xfrm>
        </p:spPr>
        <p:txBody>
          <a:bodyPr/>
          <a:lstStyle/>
          <a:p>
            <a:r>
              <a:rPr lang="de-DE" sz="2500" dirty="0" smtClean="0"/>
              <a:t>Warum </a:t>
            </a:r>
            <a:r>
              <a:rPr lang="de-DE" sz="2500" dirty="0" err="1" smtClean="0"/>
              <a:t>Obfuscatoren</a:t>
            </a:r>
            <a:r>
              <a:rPr lang="de-DE" sz="2500" dirty="0" smtClean="0"/>
              <a:t> trotzdem nichts bringen..</a:t>
            </a:r>
            <a:endParaRPr lang="de-DE" sz="2500" dirty="0"/>
          </a:p>
        </p:txBody>
      </p:sp>
      <p:sp>
        <p:nvSpPr>
          <p:cNvPr id="4" name="Textfeld 3"/>
          <p:cNvSpPr txBox="1"/>
          <p:nvPr/>
        </p:nvSpPr>
        <p:spPr>
          <a:xfrm>
            <a:off x="214282" y="2143116"/>
            <a:ext cx="42862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.method </a:t>
            </a:r>
            <a:r>
              <a:rPr lang="en-US" sz="1400" b="1" dirty="0" smtClean="0">
                <a:solidFill>
                  <a:srgbClr val="FF0000"/>
                </a:solidFill>
              </a:rPr>
              <a:t>private</a:t>
            </a:r>
            <a:r>
              <a:rPr lang="en-US" sz="1400" dirty="0" smtClean="0"/>
              <a:t> </a:t>
            </a:r>
            <a:r>
              <a:rPr lang="en-US" sz="1400" dirty="0" err="1" smtClean="0"/>
              <a:t>hidebysig</a:t>
            </a:r>
            <a:r>
              <a:rPr lang="en-US" sz="1400" b="1" dirty="0" smtClean="0">
                <a:solidFill>
                  <a:srgbClr val="FF0000"/>
                </a:solidFill>
              </a:rPr>
              <a:t> static int32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CalculateSum</a:t>
            </a:r>
            <a:r>
              <a:rPr lang="en-US" sz="1400" b="1" dirty="0" smtClean="0">
                <a:solidFill>
                  <a:srgbClr val="FF0000"/>
                </a:solidFill>
              </a:rPr>
              <a:t>(int32 a, int32 b)</a:t>
            </a:r>
            <a:r>
              <a:rPr lang="en-US" sz="1400" dirty="0" smtClean="0"/>
              <a:t> </a:t>
            </a:r>
            <a:r>
              <a:rPr lang="en-US" sz="1400" dirty="0" err="1" smtClean="0"/>
              <a:t>cil</a:t>
            </a:r>
            <a:r>
              <a:rPr lang="en-US" sz="1400" dirty="0" smtClean="0"/>
              <a:t> managed</a:t>
            </a:r>
          </a:p>
          <a:p>
            <a:pPr>
              <a:buNone/>
            </a:pPr>
            <a:r>
              <a:rPr lang="en-US" sz="1400" dirty="0" smtClean="0"/>
              <a:t>  {</a:t>
            </a:r>
          </a:p>
          <a:p>
            <a:pPr>
              <a:buNone/>
            </a:pPr>
            <a:r>
              <a:rPr lang="en-US" sz="1400" dirty="0" smtClean="0"/>
              <a:t>    // Code size       12 (0xc)</a:t>
            </a:r>
          </a:p>
          <a:p>
            <a:pPr>
              <a:buNone/>
            </a:pPr>
            <a:r>
              <a:rPr lang="en-US" sz="1400" dirty="0" smtClean="0"/>
              <a:t>    .</a:t>
            </a:r>
            <a:r>
              <a:rPr lang="en-US" sz="1400" dirty="0" err="1" smtClean="0"/>
              <a:t>maxstack</a:t>
            </a:r>
            <a:r>
              <a:rPr lang="en-US" sz="1400" dirty="0" smtClean="0"/>
              <a:t>  2</a:t>
            </a:r>
          </a:p>
          <a:p>
            <a:pPr>
              <a:buNone/>
            </a:pPr>
            <a:r>
              <a:rPr lang="en-US" sz="1400" dirty="0" smtClean="0"/>
              <a:t>    .locals init ([0] int32 CS$1$0000)</a:t>
            </a:r>
          </a:p>
          <a:p>
            <a:pPr>
              <a:buNone/>
            </a:pPr>
            <a:r>
              <a:rPr lang="en-US" sz="1400" dirty="0" smtClean="0"/>
              <a:t>    IL_0000:  </a:t>
            </a:r>
            <a:r>
              <a:rPr lang="en-US" sz="1400" dirty="0" err="1" smtClean="0"/>
              <a:t>nop</a:t>
            </a:r>
            <a:r>
              <a:rPr lang="en-US" sz="1400" dirty="0" smtClean="0"/>
              <a:t>	  </a:t>
            </a:r>
            <a:r>
              <a:rPr lang="en-US" sz="1400" b="1" dirty="0" smtClean="0">
                <a:solidFill>
                  <a:srgbClr val="00B050"/>
                </a:solidFill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</a:rPr>
              <a:t>nichts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tun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IL_0001:  ldarg.0 	  </a:t>
            </a:r>
            <a:r>
              <a:rPr lang="en-US" sz="1400" b="1" dirty="0" smtClean="0">
                <a:solidFill>
                  <a:srgbClr val="00B050"/>
                </a:solidFill>
              </a:rPr>
              <a:t>// push </a:t>
            </a:r>
            <a:r>
              <a:rPr lang="en-US" sz="1400" b="1" dirty="0" err="1" smtClean="0">
                <a:solidFill>
                  <a:srgbClr val="00B050"/>
                </a:solidFill>
              </a:rPr>
              <a:t>arg</a:t>
            </a:r>
            <a:r>
              <a:rPr lang="en-US" sz="1400" b="1" dirty="0" smtClean="0">
                <a:solidFill>
                  <a:srgbClr val="00B050"/>
                </a:solidFill>
              </a:rPr>
              <a:t> 0</a:t>
            </a:r>
          </a:p>
          <a:p>
            <a:pPr>
              <a:buNone/>
            </a:pPr>
            <a:r>
              <a:rPr lang="en-US" sz="1400" dirty="0" smtClean="0"/>
              <a:t>    IL_0002:  ldarg.1 	  </a:t>
            </a:r>
            <a:r>
              <a:rPr lang="en-US" sz="1400" b="1" dirty="0" smtClean="0">
                <a:solidFill>
                  <a:srgbClr val="00B050"/>
                </a:solidFill>
              </a:rPr>
              <a:t>// push </a:t>
            </a:r>
            <a:r>
              <a:rPr lang="en-US" sz="1400" b="1" dirty="0" err="1" smtClean="0">
                <a:solidFill>
                  <a:srgbClr val="00B050"/>
                </a:solidFill>
              </a:rPr>
              <a:t>arg</a:t>
            </a:r>
            <a:r>
              <a:rPr lang="en-US" sz="1400" b="1" dirty="0" smtClean="0">
                <a:solidFill>
                  <a:srgbClr val="00B050"/>
                </a:solidFill>
              </a:rPr>
              <a:t> 1</a:t>
            </a:r>
          </a:p>
          <a:p>
            <a:pPr>
              <a:buNone/>
            </a:pPr>
            <a:r>
              <a:rPr lang="en-US" sz="1400" dirty="0" smtClean="0"/>
              <a:t>    IL_0003:  add  	  </a:t>
            </a:r>
            <a:r>
              <a:rPr lang="en-US" sz="1400" b="1" dirty="0" smtClean="0">
                <a:solidFill>
                  <a:srgbClr val="00B050"/>
                </a:solidFill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</a:rPr>
              <a:t>addieren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IL_0004:  ldc.i4.s   43 </a:t>
            </a:r>
            <a:r>
              <a:rPr lang="en-US" sz="1400" b="1" dirty="0" smtClean="0">
                <a:solidFill>
                  <a:srgbClr val="00B050"/>
                </a:solidFill>
              </a:rPr>
              <a:t>// push int32 43</a:t>
            </a:r>
          </a:p>
          <a:p>
            <a:pPr>
              <a:buNone/>
            </a:pPr>
            <a:r>
              <a:rPr lang="en-US" sz="1400" dirty="0" smtClean="0"/>
              <a:t>    IL_0006:  add	</a:t>
            </a:r>
            <a:r>
              <a:rPr lang="en-US" sz="1400" b="1" dirty="0" smtClean="0">
                <a:solidFill>
                  <a:srgbClr val="00B050"/>
                </a:solidFill>
              </a:rPr>
              <a:t>  // </a:t>
            </a:r>
            <a:r>
              <a:rPr lang="en-US" sz="1400" b="1" dirty="0" err="1" smtClean="0">
                <a:solidFill>
                  <a:srgbClr val="00B050"/>
                </a:solidFill>
              </a:rPr>
              <a:t>addieren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IL_0007:  stloc.0 	  </a:t>
            </a:r>
            <a:r>
              <a:rPr lang="en-US" sz="1400" b="1" dirty="0" smtClean="0">
                <a:solidFill>
                  <a:srgbClr val="00B050"/>
                </a:solidFill>
              </a:rPr>
              <a:t>// pop</a:t>
            </a:r>
          </a:p>
          <a:p>
            <a:pPr>
              <a:buNone/>
            </a:pPr>
            <a:r>
              <a:rPr lang="en-US" sz="1400" dirty="0" smtClean="0"/>
              <a:t>    IL_0008:  </a:t>
            </a:r>
            <a:r>
              <a:rPr lang="en-US" sz="1400" dirty="0" err="1" smtClean="0"/>
              <a:t>br.s</a:t>
            </a:r>
            <a:r>
              <a:rPr lang="en-US" sz="1400" dirty="0" smtClean="0"/>
              <a:t>       IL_000a 	</a:t>
            </a:r>
            <a:r>
              <a:rPr lang="en-US" sz="1400" b="1" dirty="0" smtClean="0">
                <a:solidFill>
                  <a:srgbClr val="00B050"/>
                </a:solidFill>
              </a:rPr>
              <a:t>//Sprung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IL_000a:  ldloc.0 	</a:t>
            </a:r>
            <a:r>
              <a:rPr lang="en-US" sz="1400" b="1" dirty="0" smtClean="0">
                <a:solidFill>
                  <a:srgbClr val="00B050"/>
                </a:solidFill>
              </a:rPr>
              <a:t>// Index 0 </a:t>
            </a:r>
            <a:r>
              <a:rPr lang="en-US" sz="1400" b="1" dirty="0" err="1" smtClean="0">
                <a:solidFill>
                  <a:srgbClr val="00B050"/>
                </a:solidFill>
              </a:rPr>
              <a:t>holen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  IL_000b:  ret 	</a:t>
            </a:r>
            <a:r>
              <a:rPr lang="en-US" sz="1400" b="1" dirty="0" smtClean="0">
                <a:solidFill>
                  <a:srgbClr val="00B050"/>
                </a:solidFill>
              </a:rPr>
              <a:t>// Wert </a:t>
            </a:r>
            <a:r>
              <a:rPr lang="en-US" sz="1400" b="1" dirty="0" err="1" smtClean="0">
                <a:solidFill>
                  <a:srgbClr val="00B050"/>
                </a:solidFill>
              </a:rPr>
              <a:t>zurückgeben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dirty="0" smtClean="0"/>
              <a:t>  } // end of method Program::</a:t>
            </a:r>
            <a:r>
              <a:rPr lang="en-US" sz="1400" dirty="0" err="1" smtClean="0"/>
              <a:t>CalculateSum</a:t>
            </a:r>
            <a:endParaRPr lang="en-US" sz="1400" dirty="0" smtClean="0"/>
          </a:p>
          <a:p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5286380" y="1928802"/>
            <a:ext cx="3286148" cy="50013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private </a:t>
            </a:r>
            <a:r>
              <a:rPr lang="de-DE" sz="1100" dirty="0" err="1" smtClean="0"/>
              <a:t>static</a:t>
            </a:r>
            <a:r>
              <a:rPr lang="de-DE" sz="1100" dirty="0" smtClean="0"/>
              <a:t> </a:t>
            </a:r>
            <a:r>
              <a:rPr lang="de-DE" sz="1100" b="1" dirty="0" err="1" smtClean="0">
                <a:solidFill>
                  <a:srgbClr val="FF0000"/>
                </a:solidFill>
              </a:rPr>
              <a:t>int</a:t>
            </a:r>
            <a:r>
              <a:rPr lang="de-DE" sz="1100" b="1" dirty="0" smtClean="0">
                <a:solidFill>
                  <a:srgbClr val="FF0000"/>
                </a:solidFill>
              </a:rPr>
              <a:t> ah </a:t>
            </a:r>
            <a:r>
              <a:rPr lang="de-DE" sz="1100" dirty="0" smtClean="0"/>
              <a:t>(</a:t>
            </a:r>
            <a:r>
              <a:rPr lang="de-DE" sz="1100" b="1" dirty="0" err="1" smtClean="0">
                <a:solidFill>
                  <a:srgbClr val="FF0000"/>
                </a:solidFill>
              </a:rPr>
              <a:t>int</a:t>
            </a:r>
            <a:r>
              <a:rPr lang="de-DE" sz="1100" b="1" dirty="0" smtClean="0">
                <a:solidFill>
                  <a:srgbClr val="FF0000"/>
                </a:solidFill>
              </a:rPr>
              <a:t> __0</a:t>
            </a:r>
            <a:r>
              <a:rPr lang="de-DE" sz="1100" dirty="0" smtClean="0"/>
              <a:t>, </a:t>
            </a:r>
            <a:r>
              <a:rPr lang="de-DE" sz="1100" b="1" dirty="0" err="1" smtClean="0">
                <a:solidFill>
                  <a:srgbClr val="FF0000"/>
                </a:solidFill>
              </a:rPr>
              <a:t>int</a:t>
            </a:r>
            <a:r>
              <a:rPr lang="de-DE" sz="1100" b="1" dirty="0" smtClean="0">
                <a:solidFill>
                  <a:srgbClr val="FF0000"/>
                </a:solidFill>
              </a:rPr>
              <a:t> __1</a:t>
            </a:r>
            <a:r>
              <a:rPr lang="de-DE" sz="1100" dirty="0" smtClean="0"/>
              <a:t>)</a:t>
            </a:r>
          </a:p>
          <a:p>
            <a:r>
              <a:rPr lang="de-DE" sz="1100" dirty="0" smtClean="0"/>
              <a:t>/*</a:t>
            </a:r>
          </a:p>
          <a:p>
            <a:r>
              <a:rPr lang="de-DE" sz="1100" dirty="0" smtClean="0"/>
              <a:t>     // Code Size: 36 Bytes</a:t>
            </a:r>
          </a:p>
          <a:p>
            <a:r>
              <a:rPr lang="de-DE" sz="1100" dirty="0" smtClean="0"/>
              <a:t>     .</a:t>
            </a:r>
            <a:r>
              <a:rPr lang="de-DE" sz="1100" dirty="0" err="1" smtClean="0"/>
              <a:t>maxstack</a:t>
            </a:r>
            <a:r>
              <a:rPr lang="de-DE" sz="1100" dirty="0" smtClean="0"/>
              <a:t> 2</a:t>
            </a:r>
          </a:p>
          <a:p>
            <a:r>
              <a:rPr lang="de-DE" sz="1100" dirty="0" smtClean="0"/>
              <a:t>     .</a:t>
            </a:r>
            <a:r>
              <a:rPr lang="de-DE" sz="1100" dirty="0" err="1" smtClean="0"/>
              <a:t>locals</a:t>
            </a:r>
            <a:r>
              <a:rPr lang="de-DE" sz="1100" dirty="0" smtClean="0"/>
              <a:t> (System.Int32 V_0)</a:t>
            </a:r>
          </a:p>
          <a:p>
            <a:r>
              <a:rPr lang="de-DE" sz="1100" dirty="0" smtClean="0"/>
              <a:t>     L_0000: </a:t>
            </a:r>
            <a:r>
              <a:rPr lang="de-DE" sz="1100" dirty="0" err="1" smtClean="0"/>
              <a:t>nop</a:t>
            </a:r>
            <a:r>
              <a:rPr lang="de-DE" sz="1100" dirty="0" smtClean="0"/>
              <a:t> </a:t>
            </a:r>
          </a:p>
          <a:p>
            <a:r>
              <a:rPr lang="de-DE" sz="1100" dirty="0" smtClean="0"/>
              <a:t>     L_0001: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L_0010</a:t>
            </a:r>
          </a:p>
          <a:p>
            <a:r>
              <a:rPr lang="de-DE" sz="1100" dirty="0" smtClean="0"/>
              <a:t>     L_0003: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L_0014</a:t>
            </a:r>
          </a:p>
          <a:p>
            <a:r>
              <a:rPr lang="de-DE" sz="1100" dirty="0" smtClean="0"/>
              <a:t>     L_0005: </a:t>
            </a:r>
            <a:r>
              <a:rPr lang="de-DE" sz="1100" b="1" dirty="0" err="1" smtClean="0">
                <a:solidFill>
                  <a:srgbClr val="FF0000"/>
                </a:solidFill>
              </a:rPr>
              <a:t>add</a:t>
            </a:r>
            <a:r>
              <a:rPr lang="de-DE" sz="1100" dirty="0" smtClean="0"/>
              <a:t> </a:t>
            </a:r>
          </a:p>
          <a:p>
            <a:r>
              <a:rPr lang="de-DE" sz="1100" dirty="0" smtClean="0"/>
              <a:t>     L_0006: </a:t>
            </a:r>
            <a:r>
              <a:rPr lang="de-DE" sz="1100" b="1" dirty="0" smtClean="0">
                <a:solidFill>
                  <a:srgbClr val="FF0000"/>
                </a:solidFill>
              </a:rPr>
              <a:t>ldc.i4.s 43</a:t>
            </a:r>
          </a:p>
          <a:p>
            <a:r>
              <a:rPr lang="de-DE" sz="1100" dirty="0" smtClean="0"/>
              <a:t>     L_0008: </a:t>
            </a:r>
            <a:r>
              <a:rPr lang="de-DE" sz="1100" b="1" dirty="0" err="1" smtClean="0">
                <a:solidFill>
                  <a:srgbClr val="FF0000"/>
                </a:solidFill>
              </a:rPr>
              <a:t>add</a:t>
            </a:r>
            <a:r>
              <a:rPr lang="de-DE" sz="11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100" dirty="0" smtClean="0"/>
              <a:t>     L_0009: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L_0018</a:t>
            </a:r>
          </a:p>
          <a:p>
            <a:r>
              <a:rPr lang="de-DE" sz="1100" dirty="0" smtClean="0"/>
              <a:t>     L_000b: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L_000d</a:t>
            </a:r>
          </a:p>
          <a:p>
            <a:r>
              <a:rPr lang="de-DE" sz="1100" dirty="0" smtClean="0"/>
              <a:t>     L_000d: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L_001b</a:t>
            </a:r>
          </a:p>
          <a:p>
            <a:r>
              <a:rPr lang="de-DE" sz="1100" dirty="0" smtClean="0"/>
              <a:t>     L_000f: </a:t>
            </a:r>
            <a:r>
              <a:rPr lang="de-DE" sz="1100" b="1" dirty="0" err="1" smtClean="0">
                <a:solidFill>
                  <a:srgbClr val="FF0000"/>
                </a:solidFill>
              </a:rPr>
              <a:t>ret</a:t>
            </a:r>
            <a:r>
              <a:rPr lang="de-DE" sz="11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100" dirty="0" smtClean="0"/>
              <a:t>     L_0010: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L_001e</a:t>
            </a:r>
          </a:p>
          <a:p>
            <a:r>
              <a:rPr lang="de-DE" sz="1100" dirty="0" smtClean="0"/>
              <a:t>     L_0012: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L_0003</a:t>
            </a:r>
          </a:p>
          <a:p>
            <a:r>
              <a:rPr lang="de-DE" sz="1100" dirty="0" smtClean="0"/>
              <a:t>     L_0014: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L_0021</a:t>
            </a:r>
          </a:p>
          <a:p>
            <a:r>
              <a:rPr lang="de-DE" sz="1100" dirty="0" smtClean="0"/>
              <a:t>     L_0016: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L_0005</a:t>
            </a:r>
          </a:p>
          <a:p>
            <a:r>
              <a:rPr lang="de-DE" sz="1100" dirty="0" smtClean="0"/>
              <a:t>     L_0018:</a:t>
            </a:r>
            <a:r>
              <a:rPr lang="de-DE" sz="1100" b="1" dirty="0" smtClean="0">
                <a:solidFill>
                  <a:srgbClr val="FF0000"/>
                </a:solidFill>
              </a:rPr>
              <a:t> stloc.0 </a:t>
            </a:r>
          </a:p>
          <a:p>
            <a:r>
              <a:rPr lang="de-DE" sz="1100" dirty="0" smtClean="0"/>
              <a:t>     L_0019: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L_000b</a:t>
            </a:r>
          </a:p>
          <a:p>
            <a:r>
              <a:rPr lang="de-DE" sz="1100" dirty="0" smtClean="0"/>
              <a:t>     L_001b: </a:t>
            </a:r>
            <a:r>
              <a:rPr lang="de-DE" sz="1100" b="1" dirty="0" smtClean="0">
                <a:solidFill>
                  <a:srgbClr val="FF0000"/>
                </a:solidFill>
              </a:rPr>
              <a:t>ldloc.0 </a:t>
            </a:r>
          </a:p>
          <a:p>
            <a:r>
              <a:rPr lang="de-DE" sz="1100" dirty="0" smtClean="0"/>
              <a:t>     L_001c: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L_000f</a:t>
            </a:r>
          </a:p>
          <a:p>
            <a:r>
              <a:rPr lang="de-DE" sz="1100" dirty="0" smtClean="0"/>
              <a:t>     L_001e: </a:t>
            </a:r>
            <a:r>
              <a:rPr lang="de-DE" sz="1100" b="1" dirty="0" smtClean="0">
                <a:solidFill>
                  <a:srgbClr val="FF0000"/>
                </a:solidFill>
              </a:rPr>
              <a:t>ldarg.0</a:t>
            </a:r>
            <a:r>
              <a:rPr lang="de-DE" sz="1100" dirty="0" smtClean="0"/>
              <a:t> </a:t>
            </a:r>
          </a:p>
          <a:p>
            <a:r>
              <a:rPr lang="de-DE" sz="1100" dirty="0" smtClean="0"/>
              <a:t>     L_001f: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L_0012</a:t>
            </a:r>
          </a:p>
          <a:p>
            <a:r>
              <a:rPr lang="de-DE" sz="1100" dirty="0" smtClean="0"/>
              <a:t>     L_0021:</a:t>
            </a:r>
            <a:r>
              <a:rPr lang="de-DE" sz="1100" b="1" dirty="0" smtClean="0">
                <a:solidFill>
                  <a:srgbClr val="FF0000"/>
                </a:solidFill>
              </a:rPr>
              <a:t> ldarg.1 </a:t>
            </a:r>
          </a:p>
          <a:p>
            <a:r>
              <a:rPr lang="de-DE" sz="1100" dirty="0" smtClean="0"/>
              <a:t>     L_0022: </a:t>
            </a:r>
            <a:r>
              <a:rPr lang="de-DE" sz="1100" dirty="0" err="1" smtClean="0"/>
              <a:t>br.s</a:t>
            </a:r>
            <a:r>
              <a:rPr lang="de-DE" sz="1100" dirty="0" smtClean="0"/>
              <a:t> L_0016</a:t>
            </a:r>
          </a:p>
          <a:p>
            <a:r>
              <a:rPr lang="de-DE" sz="1100" dirty="0" smtClean="0"/>
              <a:t>*/</a:t>
            </a:r>
            <a:endParaRPr lang="de-DE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357158" y="1357298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00FF"/>
                </a:solidFill>
              </a:rPr>
              <a:t>Original IL</a:t>
            </a:r>
            <a:endParaRPr lang="de-DE" sz="2000" b="1" dirty="0">
              <a:solidFill>
                <a:srgbClr val="0000FF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214942" y="1357298"/>
            <a:ext cx="3618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00FF"/>
                </a:solidFill>
              </a:rPr>
              <a:t>Durch {SA} „geschützter“ IL</a:t>
            </a:r>
            <a:endParaRPr lang="de-DE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</a:t>
            </a:r>
            <a:r>
              <a:rPr lang="de-DE" dirty="0" err="1" smtClean="0"/>
              <a:t>Obfuscatoren</a:t>
            </a:r>
            <a:r>
              <a:rPr lang="de-DE" dirty="0" smtClean="0"/>
              <a:t> nichts bringen..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Code wird 3 mal größer in dem unnötige Sprungbefehle eingebaut werden</a:t>
            </a:r>
          </a:p>
          <a:p>
            <a:r>
              <a:rPr lang="de-DE" dirty="0" smtClean="0"/>
              <a:t>Mit etwas „krimineller Energie“ trotzdem nachzuvollziehen</a:t>
            </a:r>
          </a:p>
          <a:p>
            <a:r>
              <a:rPr lang="de-DE" dirty="0" smtClean="0"/>
              <a:t>Die Methodensignaturen, die </a:t>
            </a:r>
            <a:r>
              <a:rPr lang="de-DE" dirty="0" err="1" smtClean="0"/>
              <a:t>Op</a:t>
            </a:r>
            <a:r>
              <a:rPr lang="de-DE" dirty="0" smtClean="0"/>
              <a:t>-Code Befehle und deren Reihenfolge </a:t>
            </a:r>
            <a:r>
              <a:rPr lang="de-DE" u="sng" dirty="0" smtClean="0"/>
              <a:t>müssen</a:t>
            </a:r>
            <a:r>
              <a:rPr lang="de-DE" dirty="0" smtClean="0"/>
              <a:t> immer gleich bleiben (JIT)</a:t>
            </a:r>
          </a:p>
          <a:p>
            <a:r>
              <a:rPr lang="de-DE" dirty="0" smtClean="0"/>
              <a:t>Lediglich sprechende Methodenbezeichner werden umbenannt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ist kein Schutz des geistigen Eigentums gewährleistet, nur ein Schutz vor dem „ersten Blick“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Grafik 5" descr="obfusc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000504"/>
            <a:ext cx="8056008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nnToCode.Ne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BonnToCode.Net</Template>
  <TotalTime>0</TotalTime>
  <Words>475</Words>
  <Application>Microsoft Office PowerPoint</Application>
  <PresentationFormat>Bildschirmpräsentation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BonnToCode.Net</vt:lpstr>
      <vt:lpstr>Obfuscation mit {smartassembly}</vt:lpstr>
      <vt:lpstr>Grundlagen</vt:lpstr>
      <vt:lpstr>DEMO - Erzeugen von IL Code mit ildasm.exe (aus Visual Studio SDK)</vt:lpstr>
      <vt:lpstr>C# vs. IL</vt:lpstr>
      <vt:lpstr>IL Code</vt:lpstr>
      <vt:lpstr>DEMO</vt:lpstr>
      <vt:lpstr>Warum Obfuscatoren trotzdem nichts bringen..</vt:lpstr>
      <vt:lpstr>Warum Obfuscatoren nichts bringen..</vt:lpstr>
      <vt:lpstr>Zusammenfassung</vt:lpstr>
      <vt:lpstr>Alternativen zu {smartassembly}</vt:lpstr>
      <vt:lpstr>Weiterführende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Obfuscation mit {smartassembly}</dc:title>
  <dc:creator>Jan</dc:creator>
  <cp:lastModifiedBy>Jan</cp:lastModifiedBy>
  <cp:revision>34</cp:revision>
  <dcterms:created xsi:type="dcterms:W3CDTF">2009-01-25T20:44:56Z</dcterms:created>
  <dcterms:modified xsi:type="dcterms:W3CDTF">2009-01-26T18:19:42Z</dcterms:modified>
</cp:coreProperties>
</file>