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7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72" r:id="rId12"/>
    <p:sldId id="271" r:id="rId13"/>
    <p:sldId id="269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969696"/>
    <a:srgbClr val="EAEAEA"/>
    <a:srgbClr val="FFFF00"/>
    <a:srgbClr val="777777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28" autoAdjust="0"/>
    <p:restoredTop sz="81390" autoAdjust="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22.10.2008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 noProof="0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 noProof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 noProof="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de-DE" noProof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de-DE" noProof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 smtClean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de-DE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 smtClean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de-DE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2" r:id="rId5"/>
    <p:sldLayoutId id="2147483783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bifold.net/default/?p=550" TargetMode="External"/><Relationship Id="rId2" Type="http://schemas.openxmlformats.org/officeDocument/2006/relationships/hyperlink" Target="http://blogs.msdn.com/dancre/archive/2006/10/11/datamodel-view-viewmodel-pattern-series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Model-View-ViewModel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21.10.2008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Ralf Hoffmann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dirty="0" smtClean="0">
                <a:latin typeface="Verdana" pitchFamily="34" charset="0"/>
              </a:rPr>
              <a:t>EMail:</a:t>
            </a:r>
            <a:r>
              <a:rPr lang="de-DE" sz="1400" b="1" dirty="0" smtClean="0">
                <a:latin typeface="Verdana" pitchFamily="34" charset="0"/>
              </a:rPr>
              <a:t>		</a:t>
            </a:r>
            <a:r>
              <a:rPr lang="de-DE" sz="1400" dirty="0" smtClean="0">
                <a:latin typeface="Verdana" pitchFamily="34" charset="0"/>
              </a:rPr>
              <a:t>ralf.hoffmann   gmx.de</a:t>
            </a:r>
            <a:endParaRPr lang="de-DE" sz="1400" dirty="0" smtClean="0">
              <a:solidFill>
                <a:schemeClr val="hlink"/>
              </a:solidFill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591324"/>
            <a:ext cx="183139" cy="22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WPF Features: </a:t>
            </a:r>
            <a:r>
              <a:rPr lang="de-DE" i="1" dirty="0" smtClean="0"/>
              <a:t>ListCollectionView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Wrapper für </a:t>
            </a:r>
            <a:r>
              <a:rPr lang="de-DE" sz="2800" i="1" dirty="0" smtClean="0"/>
              <a:t>ObservableCollection</a:t>
            </a:r>
          </a:p>
          <a:p>
            <a:endParaRPr lang="de-DE" sz="1100" i="1" dirty="0" smtClean="0"/>
          </a:p>
          <a:p>
            <a:r>
              <a:rPr lang="de-DE" sz="2800" dirty="0" smtClean="0"/>
              <a:t>Zusätzliche Funktionen</a:t>
            </a:r>
          </a:p>
          <a:p>
            <a:pPr lvl="1"/>
            <a:r>
              <a:rPr lang="de-DE" sz="2400" dirty="0" smtClean="0"/>
              <a:t>Sortieren</a:t>
            </a:r>
          </a:p>
          <a:p>
            <a:pPr lvl="1"/>
            <a:r>
              <a:rPr lang="de-DE" sz="2400" dirty="0" smtClean="0"/>
              <a:t>Filtern</a:t>
            </a:r>
          </a:p>
          <a:p>
            <a:pPr lvl="1"/>
            <a:r>
              <a:rPr lang="de-DE" sz="2400" dirty="0" smtClean="0"/>
              <a:t>Current Item</a:t>
            </a:r>
          </a:p>
          <a:p>
            <a:pPr lvl="1"/>
            <a:r>
              <a:rPr lang="de-DE" sz="2400" dirty="0" smtClean="0"/>
              <a:t>Next / Previous Item</a:t>
            </a:r>
          </a:p>
          <a:p>
            <a:endParaRPr lang="de-DE" sz="500" dirty="0" smtClean="0"/>
          </a:p>
          <a:p>
            <a:r>
              <a:rPr lang="de-DE" sz="2800" dirty="0" smtClean="0"/>
              <a:t>Beispiel</a:t>
            </a:r>
            <a:br>
              <a:rPr lang="de-DE" sz="2800" dirty="0" smtClean="0"/>
            </a:br>
            <a:r>
              <a:rPr lang="de-DE" sz="2800" dirty="0" smtClean="0"/>
              <a:t>	</a:t>
            </a:r>
            <a:r>
              <a:rPr lang="de-DE" sz="20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ObservableCollection&lt;T&gt;</a:t>
            </a:r>
            <a:r>
              <a:rPr lang="de-DE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2000" b="1" dirty="0" smtClean="0">
                <a:latin typeface="Courier New" pitchFamily="49" charset="0"/>
                <a:cs typeface="Courier New" pitchFamily="49" charset="0"/>
              </a:rPr>
              <a:t>EmployeeList</a:t>
            </a:r>
            <a:r>
              <a:rPr lang="de-DE" sz="200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de-DE" sz="20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20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de-DE" sz="2000" b="1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20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ListCollectionView</a:t>
            </a:r>
            <a:r>
              <a:rPr lang="de-DE" sz="2000" b="1" dirty="0" smtClean="0">
                <a:latin typeface="Courier New" pitchFamily="49" charset="0"/>
                <a:cs typeface="Courier New" pitchFamily="49" charset="0"/>
              </a:rPr>
              <a:t> EmployeeView</a:t>
            </a:r>
            <a:br>
              <a:rPr lang="de-DE" sz="2000" b="1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2000" b="1" dirty="0" smtClean="0">
                <a:latin typeface="Courier New" pitchFamily="49" charset="0"/>
                <a:cs typeface="Courier New" pitchFamily="49" charset="0"/>
              </a:rPr>
              <a:t>		= new </a:t>
            </a:r>
            <a:r>
              <a:rPr lang="de-DE" sz="20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ListCollectionView</a:t>
            </a:r>
            <a:r>
              <a:rPr lang="de-DE" sz="2000" b="1" dirty="0" smtClean="0">
                <a:latin typeface="Courier New" pitchFamily="49" charset="0"/>
                <a:cs typeface="Courier New" pitchFamily="49" charset="0"/>
              </a:rPr>
              <a:t>(EmployeeList)</a:t>
            </a:r>
          </a:p>
          <a:p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964612" cy="950900"/>
          </a:xfrm>
        </p:spPr>
        <p:txBody>
          <a:bodyPr rIns="0"/>
          <a:lstStyle/>
          <a:p>
            <a:r>
              <a:rPr lang="de-DE" dirty="0" smtClean="0"/>
              <a:t>Erfahrungen: </a:t>
            </a:r>
            <a:r>
              <a:rPr lang="de-DE" i="1" dirty="0" smtClean="0"/>
              <a:t>Asynchrone Operationen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BackgroundWorker</a:t>
            </a:r>
          </a:p>
          <a:p>
            <a:endParaRPr lang="de-DE" sz="1600" i="1" dirty="0" smtClean="0"/>
          </a:p>
          <a:p>
            <a:r>
              <a:rPr lang="de-DE" dirty="0" smtClean="0"/>
              <a:t>Im ViewModel Property: </a:t>
            </a:r>
            <a:r>
              <a:rPr lang="de-DE" i="1" dirty="0" smtClean="0"/>
              <a:t>IsBusy</a:t>
            </a:r>
            <a:endParaRPr lang="de-DE" dirty="0" smtClean="0"/>
          </a:p>
          <a:p>
            <a:endParaRPr lang="de-DE" sz="1800" dirty="0" smtClean="0"/>
          </a:p>
          <a:p>
            <a:r>
              <a:rPr lang="de-DE" dirty="0" smtClean="0"/>
              <a:t>Im View: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2800" dirty="0" smtClean="0"/>
              <a:t>Überlagertes transparentes Grid</a:t>
            </a:r>
            <a:br>
              <a:rPr lang="de-DE" sz="2800" dirty="0" smtClean="0"/>
            </a:br>
            <a:r>
              <a:rPr lang="de-DE" sz="2800" dirty="0" smtClean="0"/>
              <a:t>	Visibility gebunden an </a:t>
            </a:r>
            <a:r>
              <a:rPr lang="de-DE" sz="2800" i="1" dirty="0" smtClean="0"/>
              <a:t>IsBusy </a:t>
            </a:r>
            <a:r>
              <a:rPr lang="de-DE" sz="2800" dirty="0" smtClean="0"/>
              <a:t>(per Converter)</a:t>
            </a:r>
            <a:br>
              <a:rPr lang="de-DE" sz="2800" dirty="0" smtClean="0"/>
            </a:br>
            <a:r>
              <a:rPr lang="de-DE" sz="2800" dirty="0" smtClean="0"/>
              <a:t>	PreviewKeyDown: Handled = IsBusy</a:t>
            </a:r>
            <a:endParaRPr lang="de-DE" i="1" dirty="0" smtClean="0"/>
          </a:p>
          <a:p>
            <a:pPr>
              <a:buNone/>
            </a:pPr>
            <a:endParaRPr lang="de-DE" i="1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Erfahrungen: </a:t>
            </a:r>
            <a:r>
              <a:rPr lang="de-DE" i="1" dirty="0" smtClean="0"/>
              <a:t>Detail</a:t>
            </a:r>
            <a:r>
              <a:rPr lang="de-DE" dirty="0" smtClean="0"/>
              <a:t> </a:t>
            </a:r>
            <a:r>
              <a:rPr lang="de-DE" i="1" dirty="0" smtClean="0"/>
              <a:t>Editor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Feuere Events im ViewModel</a:t>
            </a:r>
            <a:br>
              <a:rPr lang="de-DE" dirty="0" smtClean="0"/>
            </a:br>
            <a:endParaRPr lang="de-DE" i="1" dirty="0" smtClean="0"/>
          </a:p>
          <a:p>
            <a:r>
              <a:rPr lang="de-DE" dirty="0" smtClean="0"/>
              <a:t>Höre auf Events im View</a:t>
            </a:r>
            <a:br>
              <a:rPr lang="de-DE" dirty="0" smtClean="0"/>
            </a:br>
            <a:r>
              <a:rPr lang="de-DE" dirty="0" smtClean="0"/>
              <a:t>=&gt; Zeige Detail Editor</a:t>
            </a:r>
            <a:br>
              <a:rPr lang="de-DE" dirty="0" smtClean="0"/>
            </a:br>
            <a:r>
              <a:rPr lang="de-DE" dirty="0" smtClean="0"/>
              <a:t>=&gt; Rückgabewerte per Event Args</a:t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Ausblick: </a:t>
            </a:r>
            <a:r>
              <a:rPr lang="de-DE" i="1" dirty="0" smtClean="0"/>
              <a:t>PropertyViewModel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kern="1200" dirty="0" smtClean="0">
                <a:solidFill>
                  <a:schemeClr val="tx1"/>
                </a:solidFill>
              </a:rPr>
              <a:t>Wrapper für </a:t>
            </a:r>
            <a:r>
              <a:rPr lang="de-DE" i="1" kern="1200" dirty="0" smtClean="0">
                <a:solidFill>
                  <a:schemeClr val="tx1"/>
                </a:solidFill>
              </a:rPr>
              <a:t>„normale“ Properties</a:t>
            </a:r>
          </a:p>
          <a:p>
            <a:pPr lvl="0"/>
            <a:endParaRPr lang="de-DE" kern="1200" dirty="0" smtClean="0">
              <a:solidFill>
                <a:schemeClr val="tx1"/>
              </a:solidFill>
            </a:endParaRPr>
          </a:p>
          <a:p>
            <a:pPr lvl="0"/>
            <a:r>
              <a:rPr lang="de-DE" kern="1200" dirty="0" smtClean="0">
                <a:solidFill>
                  <a:schemeClr val="tx1"/>
                </a:solidFill>
              </a:rPr>
              <a:t>Zusätzliche Features</a:t>
            </a:r>
          </a:p>
          <a:p>
            <a:pPr lvl="1"/>
            <a:r>
              <a:rPr lang="de-DE" dirty="0" smtClean="0"/>
              <a:t>HasChanges</a:t>
            </a:r>
          </a:p>
          <a:p>
            <a:pPr lvl="1"/>
            <a:r>
              <a:rPr lang="de-DE" dirty="0" smtClean="0"/>
              <a:t>Accept Changes</a:t>
            </a:r>
          </a:p>
          <a:p>
            <a:pPr lvl="1"/>
            <a:r>
              <a:rPr lang="de-DE" dirty="0" smtClean="0"/>
              <a:t>Discard Changes</a:t>
            </a:r>
          </a:p>
          <a:p>
            <a:endParaRPr lang="de-DE" kern="1200" dirty="0" smtClean="0">
              <a:solidFill>
                <a:schemeClr val="tx1"/>
              </a:solidFill>
            </a:endParaRPr>
          </a:p>
          <a:p>
            <a:r>
              <a:rPr lang="de-DE" kern="1200" dirty="0" smtClean="0">
                <a:solidFill>
                  <a:schemeClr val="tx1"/>
                </a:solidFill>
              </a:rPr>
              <a:t>Demo</a:t>
            </a:r>
            <a:endParaRPr lang="de-DE" dirty="0" smtClean="0"/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214422"/>
            <a:ext cx="8785225" cy="5643578"/>
          </a:xfrm>
        </p:spPr>
        <p:txBody>
          <a:bodyPr/>
          <a:lstStyle/>
          <a:p>
            <a:pPr algn="ctr">
              <a:buNone/>
            </a:pPr>
            <a:r>
              <a:rPr lang="de-DE" sz="34400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?</a:t>
            </a:r>
            <a:endParaRPr lang="de-DE" dirty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Sehr guter Überblick, auch über Fragen wie Unit Tests im Context des Dispatchers.</a:t>
            </a:r>
            <a:br>
              <a:rPr lang="de-DE" dirty="0" smtClean="0"/>
            </a:br>
            <a:r>
              <a:rPr lang="de-DE" dirty="0" smtClean="0"/>
              <a:t>Leicht andere Vorgehensweise für Async Op.</a:t>
            </a:r>
            <a:br>
              <a:rPr lang="de-DE" dirty="0" smtClean="0"/>
            </a:br>
            <a:r>
              <a:rPr lang="de-DE" sz="2800" dirty="0" smtClean="0">
                <a:hlinkClick r:id="rId2"/>
              </a:rPr>
              <a:t>http://blogs.msdn.com/dancre/archive/2006/10/11/datamodel-view-viewmodel-pattern-series.aspx</a:t>
            </a:r>
            <a:endParaRPr lang="de-DE" dirty="0" smtClean="0"/>
          </a:p>
          <a:p>
            <a:r>
              <a:rPr lang="de-DE" dirty="0" smtClean="0"/>
              <a:t>Gute Übersicht für Eilige:</a:t>
            </a:r>
            <a:br>
              <a:rPr lang="de-DE" dirty="0" smtClean="0"/>
            </a:br>
            <a:r>
              <a:rPr lang="de-DE" sz="2800" dirty="0" smtClean="0">
                <a:hlinkClick r:id="rId3"/>
              </a:rPr>
              <a:t>http://www.orbifold.net/default/?p=550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500174"/>
            <a:ext cx="8785225" cy="5000660"/>
          </a:xfrm>
        </p:spPr>
        <p:txBody>
          <a:bodyPr/>
          <a:lstStyle/>
          <a:p>
            <a:r>
              <a:rPr lang="de-DE" sz="2800" dirty="0" smtClean="0"/>
              <a:t>Motivation des Patterns</a:t>
            </a:r>
          </a:p>
          <a:p>
            <a:r>
              <a:rPr lang="de-DE" sz="2800" dirty="0" smtClean="0"/>
              <a:t>Übersicht über das Pattern</a:t>
            </a:r>
          </a:p>
          <a:p>
            <a:r>
              <a:rPr lang="de-DE" sz="2800" dirty="0" smtClean="0"/>
              <a:t>Vorstellung von WPF Features zur Unterstützung des Patterns</a:t>
            </a:r>
          </a:p>
          <a:p>
            <a:pPr lvl="1"/>
            <a:r>
              <a:rPr lang="de-DE" sz="2400" i="1" dirty="0" smtClean="0"/>
              <a:t>Commands</a:t>
            </a:r>
          </a:p>
          <a:p>
            <a:pPr lvl="1"/>
            <a:r>
              <a:rPr lang="de-DE" sz="2400" i="1" dirty="0" smtClean="0"/>
              <a:t>ListCollectionView</a:t>
            </a:r>
          </a:p>
          <a:p>
            <a:r>
              <a:rPr lang="de-DE" sz="2800" dirty="0" smtClean="0"/>
              <a:t>Praktische Erfahrungen</a:t>
            </a:r>
          </a:p>
          <a:p>
            <a:pPr lvl="1"/>
            <a:r>
              <a:rPr lang="de-DE" sz="2400" i="1" dirty="0" smtClean="0"/>
              <a:t>Asynchrone Operationen</a:t>
            </a:r>
          </a:p>
          <a:p>
            <a:pPr lvl="1"/>
            <a:r>
              <a:rPr lang="de-DE" sz="2400" i="1" dirty="0" smtClean="0"/>
              <a:t>Detail Views (z.B. Detail Editor)</a:t>
            </a:r>
          </a:p>
          <a:p>
            <a:r>
              <a:rPr lang="de-DE" sz="2800" dirty="0" smtClean="0"/>
              <a:t>Ausblick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„Simple“ Windows Forms</a:t>
            </a:r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63898"/>
            <a:ext cx="4807350" cy="157639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143248"/>
            <a:ext cx="6032735" cy="335758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„Simple“ WPF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85992"/>
            <a:ext cx="4656459" cy="107157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571876"/>
            <a:ext cx="6572296" cy="73880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Problem</a:t>
            </a:r>
          </a:p>
          <a:p>
            <a:pPr lvl="1"/>
            <a:r>
              <a:rPr lang="de-DE" dirty="0" smtClean="0"/>
              <a:t>View und Logik sind nicht getrennt.</a:t>
            </a:r>
          </a:p>
          <a:p>
            <a:pPr lvl="1"/>
            <a:r>
              <a:rPr lang="de-DE" dirty="0" smtClean="0"/>
              <a:t>Änderungen am View müssen in der Logik nachvollzogen werden.</a:t>
            </a:r>
          </a:p>
          <a:p>
            <a:pPr lvl="1"/>
            <a:r>
              <a:rPr lang="de-DE" dirty="0" smtClean="0"/>
              <a:t>Austausch des Views ist aufwändig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Lösung</a:t>
            </a:r>
          </a:p>
          <a:p>
            <a:pPr lvl="1"/>
            <a:r>
              <a:rPr lang="de-DE" dirty="0" smtClean="0"/>
              <a:t>Strenge Trennung von View und Logik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Model-View-Controller!?</a:t>
            </a:r>
            <a:br>
              <a:rPr lang="de-DE" dirty="0" smtClean="0"/>
            </a:br>
            <a:r>
              <a:rPr lang="de-DE" dirty="0" smtClean="0"/>
              <a:t>oder Model-View-Presenter!?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Aber:</a:t>
            </a:r>
            <a:br>
              <a:rPr lang="de-DE" dirty="0" smtClean="0"/>
            </a:b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pPr lvl="1">
              <a:buNone/>
            </a:pPr>
            <a:r>
              <a:rPr lang="de-DE" sz="3500" dirty="0" smtClean="0"/>
              <a:t>Was ist hier was???</a:t>
            </a:r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786190"/>
            <a:ext cx="8286808" cy="14927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 dirty="0" smtClean="0"/>
              <a:t>Code:</a:t>
            </a:r>
          </a:p>
          <a:p>
            <a:r>
              <a:rPr lang="en-US" sz="2000" dirty="0" smtClean="0"/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ObservableCollection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EmployeeList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{get; set;}</a:t>
            </a:r>
          </a:p>
          <a:p>
            <a:endParaRPr lang="en-US" sz="1100" i="1" dirty="0" smtClean="0"/>
          </a:p>
          <a:p>
            <a:r>
              <a:rPr lang="en-US" sz="2000" i="1" dirty="0" err="1" smtClean="0"/>
              <a:t>Xaml</a:t>
            </a:r>
            <a:r>
              <a:rPr lang="en-US" sz="2000" i="1" dirty="0" smtClean="0"/>
              <a:t>: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ListView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ItemsSource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="{Binding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EmployeeList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}”/</a:t>
            </a:r>
            <a:r>
              <a:rPr lang="de-DE" sz="2000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de-DE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über das MVVM Pattern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2549282" y="5572140"/>
            <a:ext cx="373723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Model</a:t>
            </a:r>
          </a:p>
          <a:p>
            <a:pPr algn="ctr"/>
            <a:r>
              <a:rPr lang="de-DE" dirty="0" smtClean="0"/>
              <a:t>(Data Source)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2549282" y="3643314"/>
            <a:ext cx="373723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ViewModel</a:t>
            </a:r>
            <a:endParaRPr lang="de-DE" dirty="0" smtClean="0"/>
          </a:p>
        </p:txBody>
      </p:sp>
      <p:sp>
        <p:nvSpPr>
          <p:cNvPr id="6" name="Rectangle 5"/>
          <p:cNvSpPr/>
          <p:nvPr/>
        </p:nvSpPr>
        <p:spPr>
          <a:xfrm>
            <a:off x="2428860" y="1643050"/>
            <a:ext cx="1714512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View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19396" y="4572802"/>
            <a:ext cx="1643868" cy="1000132"/>
            <a:chOff x="2276520" y="4144174"/>
            <a:chExt cx="1643868" cy="1000132"/>
          </a:xfrm>
        </p:grpSpPr>
        <p:cxnSp>
          <p:nvCxnSpPr>
            <p:cNvPr id="8" name="Straight Arrow Connector 7"/>
            <p:cNvCxnSpPr/>
            <p:nvPr/>
          </p:nvCxnSpPr>
          <p:spPr>
            <a:xfrm rot="5400000">
              <a:off x="3419528" y="4643446"/>
              <a:ext cx="1000132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276520" y="4429132"/>
              <a:ext cx="16088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Direkter Zugriff</a:t>
              </a:r>
              <a:endParaRPr lang="de-DE" dirty="0"/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 rot="5400000">
            <a:off x="2442125" y="3107529"/>
            <a:ext cx="107157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49084" y="2643182"/>
            <a:ext cx="1877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smtClean="0"/>
              <a:t>Bind to </a:t>
            </a:r>
            <a:r>
              <a:rPr lang="de-DE" u="sng" dirty="0" smtClean="0"/>
              <a:t>Properties</a:t>
            </a:r>
          </a:p>
          <a:p>
            <a:pPr algn="r"/>
            <a:r>
              <a:rPr lang="de-DE" dirty="0" smtClean="0"/>
              <a:t>Listen to </a:t>
            </a:r>
            <a:r>
              <a:rPr lang="de-DE" u="sng" dirty="0" smtClean="0"/>
              <a:t>Events</a:t>
            </a:r>
          </a:p>
          <a:p>
            <a:pPr algn="r"/>
            <a:r>
              <a:rPr lang="de-DE" dirty="0" smtClean="0"/>
              <a:t>Fire „</a:t>
            </a:r>
            <a:r>
              <a:rPr lang="de-DE" u="sng" dirty="0" smtClean="0"/>
              <a:t>Commands</a:t>
            </a:r>
            <a:r>
              <a:rPr lang="de-DE" dirty="0" smtClean="0"/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7620" y="2714620"/>
            <a:ext cx="1594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smtClean="0"/>
              <a:t>Keine direkten </a:t>
            </a:r>
          </a:p>
          <a:p>
            <a:r>
              <a:rPr lang="de-DE" dirty="0" smtClean="0"/>
              <a:t>Referenzen!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012835" y="3107529"/>
            <a:ext cx="107157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&quot;No&quot; Symbol 13"/>
          <p:cNvSpPr/>
          <p:nvPr/>
        </p:nvSpPr>
        <p:spPr>
          <a:xfrm>
            <a:off x="3209600" y="2786058"/>
            <a:ext cx="642942" cy="642942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776056" y="4572802"/>
            <a:ext cx="938952" cy="1000132"/>
            <a:chOff x="4633180" y="4144174"/>
            <a:chExt cx="938952" cy="1000132"/>
          </a:xfrm>
        </p:grpSpPr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4133908" y="4643446"/>
              <a:ext cx="1000132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776850" y="4429132"/>
              <a:ext cx="795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Events</a:t>
              </a:r>
              <a:endParaRPr lang="de-DE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857752" y="1643050"/>
            <a:ext cx="14287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Unit Test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4964115" y="3107529"/>
            <a:ext cx="1072364" cy="79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WPF Features: </a:t>
            </a:r>
            <a:r>
              <a:rPr lang="de-DE" i="1" dirty="0" smtClean="0"/>
              <a:t>Commands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4572000" y="1571612"/>
            <a:ext cx="3500462" cy="37147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2400" dirty="0" smtClean="0"/>
              <a:t>View Model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1571612"/>
            <a:ext cx="3143272" cy="37147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2400" dirty="0" smtClean="0"/>
              <a:t>View</a:t>
            </a:r>
          </a:p>
        </p:txBody>
      </p:sp>
      <p:sp>
        <p:nvSpPr>
          <p:cNvPr id="6" name="Rectangle 5"/>
          <p:cNvSpPr/>
          <p:nvPr/>
        </p:nvSpPr>
        <p:spPr>
          <a:xfrm>
            <a:off x="2714612" y="5857892"/>
            <a:ext cx="35004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Command</a:t>
            </a:r>
          </a:p>
          <a:p>
            <a:pPr algn="ctr"/>
            <a:r>
              <a:rPr lang="de-DE" sz="2400" dirty="0" smtClean="0"/>
              <a:t>(static)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3438" y="4500570"/>
            <a:ext cx="2571768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CommandBinding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286380" y="3143248"/>
            <a:ext cx="2714644" cy="71438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CanExecute Handler</a:t>
            </a:r>
          </a:p>
          <a:p>
            <a:pPr algn="ctr"/>
            <a:r>
              <a:rPr lang="de-DE" sz="2000" dirty="0" smtClean="0"/>
              <a:t>(Method)</a:t>
            </a:r>
          </a:p>
        </p:txBody>
      </p:sp>
      <p:sp>
        <p:nvSpPr>
          <p:cNvPr id="9" name="Rectangle 8"/>
          <p:cNvSpPr/>
          <p:nvPr/>
        </p:nvSpPr>
        <p:spPr>
          <a:xfrm>
            <a:off x="4643438" y="2071678"/>
            <a:ext cx="2428892" cy="771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Execute Handler</a:t>
            </a:r>
          </a:p>
          <a:p>
            <a:pPr algn="ctr"/>
            <a:r>
              <a:rPr lang="de-DE" sz="2000" dirty="0" smtClean="0"/>
              <a:t>(Method)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786711" y="5285991"/>
            <a:ext cx="642942" cy="50086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4250529" y="3679033"/>
            <a:ext cx="164307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750727" y="4179099"/>
            <a:ext cx="64294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3929058" y="3500438"/>
            <a:ext cx="1000132" cy="10001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8662" y="2000240"/>
            <a:ext cx="3000396" cy="32147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Panel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43042" y="4500570"/>
            <a:ext cx="1714512" cy="62864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Button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3107521" y="5179231"/>
            <a:ext cx="714380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WPF Features: </a:t>
            </a:r>
            <a:r>
              <a:rPr lang="de-DE" i="1" dirty="0" smtClean="0"/>
              <a:t>Commands </a:t>
            </a:r>
            <a:r>
              <a:rPr lang="de-DE" dirty="0" smtClean="0"/>
              <a:t>- Vorteile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Wiederverwendbar</a:t>
            </a:r>
            <a:br>
              <a:rPr lang="de-DE" sz="2800" dirty="0" smtClean="0"/>
            </a:br>
            <a:r>
              <a:rPr lang="de-DE" sz="2800" dirty="0" smtClean="0"/>
              <a:t>z.B. Button </a:t>
            </a:r>
            <a:r>
              <a:rPr lang="de-DE" sz="2800" b="1" dirty="0" smtClean="0"/>
              <a:t>und</a:t>
            </a:r>
            <a:r>
              <a:rPr lang="de-DE" sz="2800" dirty="0" smtClean="0"/>
              <a:t> MenuItem </a:t>
            </a:r>
          </a:p>
          <a:p>
            <a:endParaRPr lang="de-DE" sz="2800" dirty="0" smtClean="0"/>
          </a:p>
          <a:p>
            <a:r>
              <a:rPr lang="de-DE" sz="2800" dirty="0" smtClean="0"/>
              <a:t>Unterstützt zusätzliche </a:t>
            </a:r>
            <a:r>
              <a:rPr lang="de-DE" sz="2800" b="1" i="1" dirty="0" smtClean="0"/>
              <a:t>Input Gestures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z.B. Tastenkombinationen</a:t>
            </a:r>
            <a:br>
              <a:rPr lang="de-DE" sz="2800" dirty="0" smtClean="0"/>
            </a:br>
            <a:r>
              <a:rPr lang="de-DE" sz="2800" dirty="0" smtClean="0"/>
              <a:t>die </a:t>
            </a:r>
            <a:r>
              <a:rPr lang="de-DE" sz="2800" b="1" dirty="0" smtClean="0"/>
              <a:t>überall</a:t>
            </a:r>
            <a:r>
              <a:rPr lang="de-DE" sz="2800" dirty="0" smtClean="0"/>
              <a:t> gelten! </a:t>
            </a:r>
            <a:br>
              <a:rPr lang="de-DE" sz="2800" dirty="0" smtClean="0"/>
            </a:br>
            <a:endParaRPr lang="de-DE" sz="2800" dirty="0" smtClean="0"/>
          </a:p>
          <a:p>
            <a:r>
              <a:rPr lang="de-DE" sz="2800" dirty="0" smtClean="0"/>
              <a:t>Sehr viele </a:t>
            </a:r>
            <a:r>
              <a:rPr lang="de-DE" sz="2800" b="1" dirty="0" smtClean="0"/>
              <a:t>vordefinierte</a:t>
            </a:r>
            <a:r>
              <a:rPr lang="de-DE" sz="2800" dirty="0" smtClean="0"/>
              <a:t> </a:t>
            </a:r>
            <a:r>
              <a:rPr lang="de-DE" sz="2800" dirty="0" smtClean="0"/>
              <a:t>Commands (inklusive übliche Tastenkombinationen)</a:t>
            </a:r>
            <a:br>
              <a:rPr lang="de-DE" sz="2800" dirty="0" smtClean="0"/>
            </a:br>
            <a:r>
              <a:rPr lang="de-DE" sz="2800" dirty="0" smtClean="0"/>
              <a:t>z.B. </a:t>
            </a:r>
            <a:r>
              <a:rPr lang="de-DE" sz="2800" i="1" dirty="0" smtClean="0"/>
              <a:t>Save, Load, Delete, Edit, Refresh</a:t>
            </a:r>
            <a:r>
              <a:rPr lang="de-DE" sz="2800" dirty="0" smtClean="0"/>
              <a:t>... </a:t>
            </a:r>
          </a:p>
          <a:p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231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BonnToCode.Net</vt:lpstr>
      <vt:lpstr>Model-View-ViewModel</vt:lpstr>
      <vt:lpstr>Agenda</vt:lpstr>
      <vt:lpstr>Motivation</vt:lpstr>
      <vt:lpstr>Motivation</vt:lpstr>
      <vt:lpstr>Motivation</vt:lpstr>
      <vt:lpstr>Motivation</vt:lpstr>
      <vt:lpstr>Übersicht über das MVVM Pattern</vt:lpstr>
      <vt:lpstr>WPF Features: Commands</vt:lpstr>
      <vt:lpstr>WPF Features: Commands - Vorteile</vt:lpstr>
      <vt:lpstr>WPF Features: ListCollectionView</vt:lpstr>
      <vt:lpstr>Erfahrungen: Asynchrone Operationen</vt:lpstr>
      <vt:lpstr>Erfahrungen: Detail Editor</vt:lpstr>
      <vt:lpstr>Ausblick: PropertyViewModel</vt:lpstr>
      <vt:lpstr>Fragen?</vt:lpstr>
      <vt:lpstr>Links</vt:lpstr>
    </vt:vector>
  </TitlesOfParts>
  <Company>Waters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Model-View-ViewModel</dc:title>
  <dc:creator>RalfHo</dc:creator>
  <cp:lastModifiedBy>RalfHo</cp:lastModifiedBy>
  <cp:revision>11</cp:revision>
  <dcterms:created xsi:type="dcterms:W3CDTF">2008-10-21T14:35:27Z</dcterms:created>
  <dcterms:modified xsi:type="dcterms:W3CDTF">2008-10-22T16:41:52Z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.NET User Group "Bonn-to-Code.Net"</vt:lpwstr>
  </property>
</Properties>
</file>