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28"/>
  </p:notesMasterIdLst>
  <p:handoutMasterIdLst>
    <p:handoutMasterId r:id="rId29"/>
  </p:handoutMasterIdLst>
  <p:sldIdLst>
    <p:sldId id="258" r:id="rId2"/>
    <p:sldId id="259" r:id="rId3"/>
    <p:sldId id="260" r:id="rId4"/>
    <p:sldId id="302" r:id="rId5"/>
    <p:sldId id="270" r:id="rId6"/>
    <p:sldId id="280" r:id="rId7"/>
    <p:sldId id="281" r:id="rId8"/>
    <p:sldId id="282" r:id="rId9"/>
    <p:sldId id="283" r:id="rId10"/>
    <p:sldId id="304" r:id="rId11"/>
    <p:sldId id="305" r:id="rId12"/>
    <p:sldId id="284" r:id="rId13"/>
    <p:sldId id="285" r:id="rId14"/>
    <p:sldId id="286" r:id="rId15"/>
    <p:sldId id="307" r:id="rId16"/>
    <p:sldId id="288" r:id="rId17"/>
    <p:sldId id="289" r:id="rId18"/>
    <p:sldId id="290" r:id="rId19"/>
    <p:sldId id="291" r:id="rId20"/>
    <p:sldId id="292" r:id="rId21"/>
    <p:sldId id="295" r:id="rId22"/>
    <p:sldId id="296" r:id="rId23"/>
    <p:sldId id="298" r:id="rId24"/>
    <p:sldId id="297" r:id="rId25"/>
    <p:sldId id="299" r:id="rId26"/>
    <p:sldId id="263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CD"/>
    <a:srgbClr val="FFDDAF"/>
    <a:srgbClr val="F69200"/>
    <a:srgbClr val="FFF0DB"/>
    <a:srgbClr val="FFF8C5"/>
    <a:srgbClr val="FFECC5"/>
    <a:srgbClr val="FFCC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8" autoAdjust="0"/>
    <p:restoredTop sz="98439" autoAdjust="0"/>
  </p:normalViewPr>
  <p:slideViewPr>
    <p:cSldViewPr>
      <p:cViewPr>
        <p:scale>
          <a:sx n="80" d="100"/>
          <a:sy n="80" d="100"/>
        </p:scale>
        <p:origin x="-1656" y="-1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BF3254-3A47-464F-B1B6-1D38D1544024}" type="datetimeFigureOut">
              <a:rPr lang="de-DE"/>
              <a:pPr>
                <a:defRPr/>
              </a:pPr>
              <a:t>28.10.2007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FD8B302-D519-4382-B120-00DB628475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32556FE-8CE0-4E6B-954C-343159C4CBF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214686"/>
            <a:ext cx="8785225" cy="36433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844093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endParaRPr lang="de-DE" smtClean="0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5A96C-3D12-44FE-BD53-0A4B514EB76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571612"/>
            <a:ext cx="8785225" cy="5214950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AB5E1-3161-4C3C-BDE7-F95E6635F45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143248"/>
            <a:ext cx="8785225" cy="364331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785926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1E8D0-95A7-4E5D-9237-DD7201A3409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3FA88-5CEC-4FAD-8D33-7BF51FA419C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77728-AEA4-466E-A9F6-0DE93EA229E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0F431-9F2C-4C9F-95A0-A5BC5EA915E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567CF-56CF-4142-A9E8-319126361E7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4062E-248E-421D-8BCB-D240D50D860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01F41-F5C1-48A4-BC1B-96C6CFAEC54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571625"/>
            <a:ext cx="8785225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20713"/>
            <a:ext cx="878522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2C1CD2E-B078-4EB2-B8BC-5C0CD5AF2B9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1032" name="Picture 12"/>
          <p:cNvPicPr>
            <a:picLocks noChangeAspect="1" noChangeArrowheads="1"/>
          </p:cNvPicPr>
          <p:nvPr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035" name="Picture 12"/>
          <p:cNvPicPr>
            <a:picLocks noChangeAspect="1" noChangeArrowheads="1"/>
          </p:cNvPicPr>
          <p:nvPr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038" name="Picture 12"/>
          <p:cNvPicPr>
            <a:picLocks noChangeAspect="1" noChangeArrowheads="1"/>
          </p:cNvPicPr>
          <p:nvPr userDrawn="1"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9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0" fontAlgn="base" hangingPunct="0">
        <a:spcBef>
          <a:spcPts val="24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tefan.Lange@empira.d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25"/>
            <a:ext cx="8713787" cy="1428750"/>
          </a:xfrm>
        </p:spPr>
        <p:txBody>
          <a:bodyPr anchor="t"/>
          <a:lstStyle/>
          <a:p>
            <a:pPr eaLnBrk="1" hangingPunct="1">
              <a:defRPr/>
            </a:pPr>
            <a:r>
              <a:rPr lang="de-DE" smtClean="0"/>
              <a:t>.NET Reflector</a:t>
            </a:r>
            <a:br>
              <a:rPr lang="de-DE" smtClean="0"/>
            </a:br>
            <a:r>
              <a:rPr lang="de-DE" smtClean="0"/>
              <a:t>und seine Add-Ins</a:t>
            </a:r>
            <a:endParaRPr lang="en-US" smtClean="0"/>
          </a:p>
        </p:txBody>
      </p:sp>
      <p:sp>
        <p:nvSpPr>
          <p:cNvPr id="14338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23.10.2007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Stefan Lange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4339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>
                <a:latin typeface="Verdana" pitchFamily="34" charset="0"/>
              </a:rPr>
              <a:t>EMail:</a:t>
            </a:r>
            <a:r>
              <a:rPr lang="de-DE" sz="1400" b="1">
                <a:latin typeface="Verdana" pitchFamily="34" charset="0"/>
              </a:rPr>
              <a:t>		</a:t>
            </a:r>
            <a:r>
              <a:rPr lang="de-DE" sz="1400">
                <a:solidFill>
                  <a:schemeClr val="hlink"/>
                </a:solidFill>
                <a:latin typeface="Verdana" pitchFamily="34" charset="0"/>
                <a:hlinkClick r:id="rId2"/>
              </a:rPr>
              <a:t>Stefan.Lange@empira.de</a:t>
            </a:r>
            <a:endParaRPr lang="de-DE" sz="1400">
              <a:solidFill>
                <a:schemeClr val="hlink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AssemblyCollection.Sort 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742950" lvl="1" indent="-285750"/>
            <a:r>
              <a:rPr lang="en-US" smtClean="0"/>
              <a:t>Sortiert Assemblies </a:t>
            </a:r>
            <a:r>
              <a:rPr lang="de-DE" smtClean="0"/>
              <a:t>alphabetisch</a:t>
            </a:r>
          </a:p>
          <a:p>
            <a:endParaRPr lang="de-DE" smtClean="0"/>
          </a:p>
        </p:txBody>
      </p:sp>
      <p:pic>
        <p:nvPicPr>
          <p:cNvPr id="24579" name="Picture 4" descr="reorderassemblyscre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284538"/>
            <a:ext cx="20955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Enums Addin 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742950" lvl="1" indent="-285750"/>
            <a:r>
              <a:rPr lang="de-DE" smtClean="0"/>
              <a:t>Vereinfacht die Handhabung von Enums</a:t>
            </a:r>
          </a:p>
        </p:txBody>
      </p:sp>
      <p:pic>
        <p:nvPicPr>
          <p:cNvPr id="25603" name="Picture 6" descr="EnumAddinMen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2924175"/>
            <a:ext cx="2255838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36838"/>
            <a:ext cx="4573587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>
              <a:defRPr/>
            </a:pPr>
            <a:r>
              <a:rPr lang="de-DE" smtClean="0"/>
              <a:t>Diff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de-DE" smtClean="0"/>
              <a:t>Vergleichen von Assembly-Versionen</a:t>
            </a:r>
          </a:p>
        </p:txBody>
      </p:sp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205038"/>
            <a:ext cx="83248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r>
              <a:rPr lang="de-DE" smtClean="0"/>
              <a:t>Dependency Structure Matrix (I)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endParaRPr lang="de-DE" smtClean="0"/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00213"/>
            <a:ext cx="828675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r>
              <a:rPr lang="de-DE" smtClean="0"/>
              <a:t>Dependency Structure Matrix (II)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r>
              <a:rPr lang="de-DE" smtClean="0"/>
              <a:t>Beispiel für eine Dependency Matrix</a:t>
            </a:r>
          </a:p>
          <a:p>
            <a:endParaRPr lang="de-DE" smtClean="0"/>
          </a:p>
          <a:p>
            <a:endParaRPr lang="de-DE" smtClean="0"/>
          </a:p>
          <a:p>
            <a:endParaRPr lang="de-DE" smtClean="0"/>
          </a:p>
          <a:p>
            <a:endParaRPr lang="de-DE" smtClean="0"/>
          </a:p>
          <a:p>
            <a:r>
              <a:rPr lang="de-DE" smtClean="0"/>
              <a:t>(Dokumentation auf codeplex)</a:t>
            </a: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781300"/>
            <a:ext cx="471170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Code Metric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de-DE" smtClean="0"/>
          </a:p>
          <a:p>
            <a:endParaRPr lang="de-DE" smtClean="0"/>
          </a:p>
          <a:p>
            <a:endParaRPr lang="de-DE" smtClean="0"/>
          </a:p>
          <a:p>
            <a:endParaRPr lang="de-DE" smtClean="0"/>
          </a:p>
        </p:txBody>
      </p:sp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844675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r>
              <a:rPr lang="de-DE" sz="2800" smtClean="0"/>
              <a:t>Lädt Assemblies laufender Silverlight Anwendungen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>
              <a:defRPr/>
            </a:pPr>
            <a:r>
              <a:rPr lang="de-DE" smtClean="0"/>
              <a:t>Silverlight Loader (I)</a:t>
            </a:r>
          </a:p>
        </p:txBody>
      </p:sp>
      <p:pic>
        <p:nvPicPr>
          <p:cNvPr id="3174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492375"/>
            <a:ext cx="43338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1838" y="3795713"/>
            <a:ext cx="4422775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>
              <a:defRPr/>
            </a:pPr>
            <a:r>
              <a:rPr lang="de-DE" smtClean="0"/>
              <a:t>Silverlight Loader (II)</a:t>
            </a:r>
          </a:p>
        </p:txBody>
      </p:sp>
      <p:pic>
        <p:nvPicPr>
          <p:cNvPr id="3277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700213"/>
            <a:ext cx="6096000" cy="4572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>
              <a:defRPr/>
            </a:pPr>
            <a:r>
              <a:rPr lang="de-DE" smtClean="0"/>
              <a:t>Silverlight Browser 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endParaRPr lang="de-DE" smtClean="0"/>
          </a:p>
        </p:txBody>
      </p:sp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700213"/>
            <a:ext cx="5786438" cy="472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>
              <a:defRPr/>
            </a:pPr>
            <a:r>
              <a:rPr lang="de-DE" smtClean="0"/>
              <a:t>Auto Diagrammer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r>
              <a:rPr lang="de-DE" sz="2800" smtClean="0"/>
              <a:t>Erzeugt Klassendiagramme</a:t>
            </a:r>
          </a:p>
        </p:txBody>
      </p:sp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205038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 eaLnBrk="1" hangingPunct="1">
              <a:defRPr/>
            </a:pPr>
            <a:r>
              <a:rPr lang="de-DE" smtClean="0"/>
              <a:t>Agenda</a:t>
            </a:r>
            <a:endParaRPr lang="de-DE"/>
          </a:p>
        </p:txBody>
      </p:sp>
      <p:sp>
        <p:nvSpPr>
          <p:cNvPr id="15362" name="Inhaltsplatzhalter 2"/>
          <p:cNvSpPr>
            <a:spLocks noGrp="1"/>
          </p:cNvSpPr>
          <p:nvPr>
            <p:ph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pPr eaLnBrk="1" hangingPunct="1"/>
            <a:endParaRPr lang="de-DE" smtClean="0"/>
          </a:p>
          <a:p>
            <a:pPr eaLnBrk="1" hangingPunct="1"/>
            <a:r>
              <a:rPr lang="de-DE" smtClean="0"/>
              <a:t>Vorstellung Reflector</a:t>
            </a:r>
          </a:p>
          <a:p>
            <a:pPr lvl="1" eaLnBrk="1" hangingPunct="1"/>
            <a:r>
              <a:rPr lang="de-DE" smtClean="0"/>
              <a:t>Optionen</a:t>
            </a:r>
          </a:p>
          <a:p>
            <a:pPr lvl="1" eaLnBrk="1" hangingPunct="1"/>
            <a:r>
              <a:rPr lang="de-DE" smtClean="0"/>
              <a:t>Erweitern</a:t>
            </a:r>
          </a:p>
          <a:p>
            <a:pPr lvl="1" eaLnBrk="1" hangingPunct="1"/>
            <a:r>
              <a:rPr lang="de-DE" smtClean="0"/>
              <a:t>Add-Ins selbst schreiben</a:t>
            </a:r>
          </a:p>
          <a:p>
            <a:pPr eaLnBrk="1" hangingPunct="1"/>
            <a:r>
              <a:rPr lang="de-DE" smtClean="0"/>
              <a:t>Überblick über die Add-Ins</a:t>
            </a:r>
          </a:p>
          <a:p>
            <a:pPr lvl="1" eaLnBrk="1" hangingPunct="1"/>
            <a:endParaRPr lang="de-DE" smtClean="0"/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1484313"/>
            <a:ext cx="30099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>
              <a:defRPr/>
            </a:pPr>
            <a:r>
              <a:rPr lang="de-DE" smtClean="0"/>
              <a:t>Code Search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r>
              <a:rPr lang="de-DE" sz="2800" smtClean="0"/>
              <a:t>Sucht Strings und reguläre Ausdrücke</a:t>
            </a:r>
          </a:p>
        </p:txBody>
      </p:sp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1336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File Disassembler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z="2800" smtClean="0"/>
              <a:t>Assembly -&gt; Quellcode + Projektdatei</a:t>
            </a:r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708275"/>
            <a:ext cx="4578350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Code-File Generator 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z="2800" smtClean="0"/>
              <a:t>Assembly -&gt; Quellcode + Projektdatei</a:t>
            </a:r>
          </a:p>
          <a:p>
            <a:r>
              <a:rPr lang="de-DE" sz="2800" smtClean="0"/>
              <a:t>Geht für jede Programmiersprache</a:t>
            </a:r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3213100"/>
            <a:ext cx="4573588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Graph 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Assembly Abhängigkeiten, IL-Flussdiagramme, Klassendiagramme</a:t>
            </a:r>
          </a:p>
        </p:txBody>
      </p:sp>
      <p:pic>
        <p:nvPicPr>
          <p:cNvPr id="3891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2924175"/>
            <a:ext cx="5027613" cy="377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781300"/>
            <a:ext cx="5027613" cy="377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BAML Viewer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571625"/>
            <a:ext cx="8785225" cy="5097463"/>
          </a:xfrm>
        </p:spPr>
        <p:txBody>
          <a:bodyPr/>
          <a:lstStyle/>
          <a:p>
            <a:r>
              <a:rPr lang="de-DE" sz="2800" smtClean="0"/>
              <a:t>Decompiliert BAML Resourcen ins XAML format </a:t>
            </a:r>
          </a:p>
        </p:txBody>
      </p:sp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852738"/>
            <a:ext cx="4573587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Nicht gezeigt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COM Loader </a:t>
            </a:r>
            <a:r>
              <a:rPr lang="de-DE" sz="2800" smtClean="0"/>
              <a:t>(COM -&gt; Interop)</a:t>
            </a:r>
          </a:p>
          <a:p>
            <a:r>
              <a:rPr lang="de-DE" smtClean="0"/>
              <a:t>Reflexil </a:t>
            </a:r>
            <a:r>
              <a:rPr lang="de-DE" sz="2800" smtClean="0"/>
              <a:t>(Ändert IL laufender Anwendungen)</a:t>
            </a:r>
          </a:p>
          <a:p>
            <a:r>
              <a:rPr lang="de-DE" smtClean="0"/>
              <a:t>BizTalkDisassembler </a:t>
            </a:r>
            <a:r>
              <a:rPr lang="de-DE" sz="2800" smtClean="0"/>
              <a:t>(Assemblies aus BizTalk)</a:t>
            </a:r>
          </a:p>
          <a:p>
            <a:r>
              <a:rPr lang="de-DE" smtClean="0"/>
              <a:t>SQL 2005 Browser </a:t>
            </a:r>
            <a:r>
              <a:rPr lang="de-DE" sz="2800" smtClean="0"/>
              <a:t>(Assemblies aus SQL Server)</a:t>
            </a:r>
            <a:endParaRPr lang="de-DE" smtClean="0"/>
          </a:p>
          <a:p>
            <a:r>
              <a:rPr lang="de-DE" smtClean="0"/>
              <a:t>XMI for .NET (Assembly -&gt; XMI/UML)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 eaLnBrk="1" hangingPunct="1">
              <a:defRPr/>
            </a:pPr>
            <a:r>
              <a:rPr lang="de-DE" smtClean="0"/>
              <a:t>Links</a:t>
            </a:r>
            <a:endParaRPr lang="de-DE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3635375" y="-1250950"/>
            <a:ext cx="4848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  <a:buClr>
                <a:srgbClr val="F69200"/>
              </a:buClr>
              <a:buFont typeface="Wingdings" pitchFamily="2" charset="2"/>
              <a:buChar char="§"/>
            </a:pPr>
            <a:r>
              <a:rPr lang="de-DE" u="sng">
                <a:solidFill>
                  <a:schemeClr val="accent2"/>
                </a:solidFill>
              </a:rPr>
              <a:t>http://www.codeplex.com/reflectoraddins</a:t>
            </a:r>
          </a:p>
        </p:txBody>
      </p:sp>
      <p:sp>
        <p:nvSpPr>
          <p:cNvPr id="41990" name="Rectangle 3"/>
          <p:cNvSpPr>
            <a:spLocks noChangeArrowheads="1"/>
          </p:cNvSpPr>
          <p:nvPr/>
        </p:nvSpPr>
        <p:spPr bwMode="auto">
          <a:xfrm>
            <a:off x="179388" y="1571625"/>
            <a:ext cx="8785225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3538" indent="-363538" eaLnBrk="0" hangingPunct="0">
              <a:spcBef>
                <a:spcPts val="2400"/>
              </a:spcBef>
              <a:buClr>
                <a:srgbClr val="F69200"/>
              </a:buClr>
              <a:buFont typeface="Wingdings" pitchFamily="2" charset="2"/>
              <a:buChar char="§"/>
            </a:pPr>
            <a:r>
              <a:rPr lang="de-DE" sz="3200">
                <a:solidFill>
                  <a:srgbClr val="000000"/>
                </a:solidFill>
                <a:latin typeface="Tahoma" pitchFamily="34" charset="0"/>
              </a:rPr>
              <a:t>Reflector Download:</a:t>
            </a:r>
            <a:br>
              <a:rPr lang="de-DE" sz="3200">
                <a:solidFill>
                  <a:srgbClr val="000000"/>
                </a:solidFill>
                <a:latin typeface="Tahoma" pitchFamily="34" charset="0"/>
              </a:rPr>
            </a:br>
            <a:r>
              <a:rPr lang="de-DE" sz="3200" u="sng">
                <a:solidFill>
                  <a:schemeClr val="accent2"/>
                </a:solidFill>
                <a:latin typeface="Tahoma" pitchFamily="34" charset="0"/>
              </a:rPr>
              <a:t>http://www.aisto.com/roeder</a:t>
            </a:r>
          </a:p>
          <a:p>
            <a:pPr marL="363538" indent="-363538" eaLnBrk="0" hangingPunct="0">
              <a:spcBef>
                <a:spcPts val="2400"/>
              </a:spcBef>
              <a:buClr>
                <a:srgbClr val="F69200"/>
              </a:buClr>
              <a:buFont typeface="Wingdings" pitchFamily="2" charset="2"/>
              <a:buChar char="§"/>
            </a:pPr>
            <a:r>
              <a:rPr lang="de-DE" sz="3200">
                <a:solidFill>
                  <a:srgbClr val="000000"/>
                </a:solidFill>
                <a:latin typeface="Tahoma" pitchFamily="34" charset="0"/>
              </a:rPr>
              <a:t>Startpunkt für Add-Ins:</a:t>
            </a:r>
            <a:br>
              <a:rPr lang="de-DE" sz="3200">
                <a:solidFill>
                  <a:srgbClr val="000000"/>
                </a:solidFill>
                <a:latin typeface="Tahoma" pitchFamily="34" charset="0"/>
              </a:rPr>
            </a:br>
            <a:r>
              <a:rPr lang="de-DE" sz="3200" u="sng">
                <a:solidFill>
                  <a:schemeClr val="accent2"/>
                </a:solidFill>
                <a:latin typeface="Tahoma" pitchFamily="34" charset="0"/>
              </a:rPr>
              <a:t>http://www.codeplex.com/reflectoraddins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 eaLnBrk="1" hangingPunct="1">
              <a:defRPr/>
            </a:pPr>
            <a:r>
              <a:rPr lang="de-DE" smtClean="0"/>
              <a:t>Reflector</a:t>
            </a:r>
          </a:p>
        </p:txBody>
      </p:sp>
      <p:sp>
        <p:nvSpPr>
          <p:cNvPr id="16386" name="Inhaltsplatzhalter 2"/>
          <p:cNvSpPr>
            <a:spLocks noGrp="1"/>
          </p:cNvSpPr>
          <p:nvPr>
            <p:ph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pPr eaLnBrk="1" hangingPunct="1"/>
            <a:r>
              <a:rPr lang="de-DE" smtClean="0"/>
              <a:t>Was macht Reflector?</a:t>
            </a:r>
          </a:p>
          <a:p>
            <a:pPr lvl="1" eaLnBrk="1" hangingPunct="1"/>
            <a:r>
              <a:rPr lang="de-DE" smtClean="0"/>
              <a:t>Konvertiert MSIL in </a:t>
            </a:r>
            <a:r>
              <a:rPr lang="de-DE" i="1" smtClean="0"/>
              <a:t>äquivalenten</a:t>
            </a:r>
            <a:r>
              <a:rPr lang="de-DE" smtClean="0"/>
              <a:t> Quellcode wie in C#, VB.NET, C++/CLI, Chrome,…</a:t>
            </a:r>
          </a:p>
          <a:p>
            <a:pPr lvl="1" eaLnBrk="1" hangingPunct="1"/>
            <a:r>
              <a:rPr lang="de-DE" smtClean="0"/>
              <a:t>Erweiterbar durch Add-Ins</a:t>
            </a:r>
          </a:p>
          <a:p>
            <a:pPr eaLnBrk="1" hangingPunct="1"/>
            <a:r>
              <a:rPr lang="de-DE" smtClean="0"/>
              <a:t>Nutzen für den Entwickler</a:t>
            </a:r>
          </a:p>
          <a:p>
            <a:pPr lvl="1" eaLnBrk="1" hangingPunct="1"/>
            <a:r>
              <a:rPr lang="de-DE" smtClean="0"/>
              <a:t>Zugriff auf den „Quellcode“ von .NET</a:t>
            </a:r>
          </a:p>
          <a:p>
            <a:pPr lvl="1" eaLnBrk="1" hangingPunct="1"/>
            <a:r>
              <a:rPr lang="de-DE" smtClean="0"/>
              <a:t>Hilfe bei der Fehlersuche / Lösungssuche</a:t>
            </a:r>
          </a:p>
          <a:p>
            <a:pPr lvl="1" eaLnBrk="1" hangingPunct="1"/>
            <a:r>
              <a:rPr lang="de-DE" smtClean="0"/>
              <a:t>Hervorragender Beispielcode zum Lernen,</a:t>
            </a:r>
            <a:br>
              <a:rPr lang="de-DE" smtClean="0"/>
            </a:br>
            <a:r>
              <a:rPr lang="de-DE" smtClean="0"/>
              <a:t>wie man Frameworks baut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smtClean="0"/>
              <a:t>Features</a:t>
            </a:r>
          </a:p>
        </p:txBody>
      </p:sp>
      <p:sp>
        <p:nvSpPr>
          <p:cNvPr id="17410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Neuere Features</a:t>
            </a:r>
          </a:p>
          <a:p>
            <a:pPr lvl="1" eaLnBrk="1" hangingPunct="1"/>
            <a:r>
              <a:rPr lang="de-DE" smtClean="0"/>
              <a:t>Listen von Assemblies verwalten</a:t>
            </a:r>
          </a:p>
          <a:p>
            <a:pPr lvl="1" eaLnBrk="1" hangingPunct="1"/>
            <a:r>
              <a:rPr lang="de-DE" smtClean="0"/>
              <a:t>Erweiterte Optionen</a:t>
            </a:r>
          </a:p>
          <a:p>
            <a:pPr lvl="1" eaLnBrk="1" hangingPunct="1"/>
            <a:r>
              <a:rPr lang="de-DE" smtClean="0"/>
              <a:t>C# 3.0 Unterstützung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 eaLnBrk="1" hangingPunct="1">
              <a:defRPr/>
            </a:pPr>
            <a:r>
              <a:rPr lang="de-DE" smtClean="0"/>
              <a:t>Reflector erweitern mit Add-Ins</a:t>
            </a:r>
          </a:p>
        </p:txBody>
      </p:sp>
      <p:sp>
        <p:nvSpPr>
          <p:cNvPr id="19458" name="Inhaltsplatzhalter 2"/>
          <p:cNvSpPr>
            <a:spLocks noGrp="1"/>
          </p:cNvSpPr>
          <p:nvPr>
            <p:ph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pPr eaLnBrk="1" hangingPunct="1"/>
            <a:r>
              <a:rPr lang="de-DE" smtClean="0"/>
              <a:t>Reflector bietet Funktionalität für Add-Ins</a:t>
            </a:r>
          </a:p>
          <a:p>
            <a:pPr lvl="1" eaLnBrk="1" hangingPunct="1"/>
            <a:r>
              <a:rPr lang="de-DE" smtClean="0"/>
              <a:t>Eigenes Codemodell und Servicemodell</a:t>
            </a:r>
          </a:p>
          <a:p>
            <a:pPr lvl="1" eaLnBrk="1" hangingPunct="1"/>
            <a:r>
              <a:rPr lang="de-DE" smtClean="0"/>
              <a:t>IPackage, IServiceProvider, IAssemblyManager, ILanguageManager etc.</a:t>
            </a:r>
          </a:p>
          <a:p>
            <a:pPr lvl="1" eaLnBrk="1" hangingPunct="1"/>
            <a:r>
              <a:rPr lang="de-DE" smtClean="0"/>
              <a:t>Basiert auf Runtime 1.0</a:t>
            </a:r>
          </a:p>
          <a:p>
            <a:pPr eaLnBrk="1" hangingPunct="1"/>
            <a:r>
              <a:rPr lang="de-DE" smtClean="0"/>
              <a:t>Einführung in Add-In Programmierung</a:t>
            </a:r>
          </a:p>
          <a:p>
            <a:pPr lvl="1" eaLnBrk="1" hangingPunct="1"/>
            <a:r>
              <a:rPr lang="de-DE" u="sng" smtClean="0">
                <a:solidFill>
                  <a:schemeClr val="accent2"/>
                </a:solidFill>
              </a:rPr>
              <a:t>http://www.codeplex.com/reflectoraddins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 eaLnBrk="1" hangingPunct="1">
              <a:defRPr/>
            </a:pPr>
            <a:r>
              <a:rPr lang="de-DE" smtClean="0"/>
              <a:t>Code Model Viewer &amp; Class View 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pPr marL="742950" lvl="1" indent="-285750" eaLnBrk="1" hangingPunct="1"/>
            <a:r>
              <a:rPr lang="de-DE" smtClean="0"/>
              <a:t>Beispiele von Lutz Roeder zum „Lernen“</a:t>
            </a:r>
          </a:p>
        </p:txBody>
      </p:sp>
      <p:pic>
        <p:nvPicPr>
          <p:cNvPr id="2048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492375"/>
            <a:ext cx="4573588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213100"/>
            <a:ext cx="4573587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 eaLnBrk="1" hangingPunct="1">
              <a:defRPr/>
            </a:pPr>
            <a:r>
              <a:rPr lang="de-DE" smtClean="0"/>
              <a:t>Sprache: C++/CLI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pPr eaLnBrk="1" hangingPunct="1"/>
            <a:endParaRPr lang="de-DE" smtClean="0"/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77323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>
              <a:defRPr/>
            </a:pPr>
            <a:r>
              <a:rPr lang="de-DE" smtClean="0"/>
              <a:t>Sprache: PowerShell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endParaRPr lang="de-DE" smtClean="0"/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77323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8785225" cy="950912"/>
          </a:xfrm>
        </p:spPr>
        <p:txBody>
          <a:bodyPr/>
          <a:lstStyle/>
          <a:p>
            <a:pPr>
              <a:defRPr/>
            </a:pPr>
            <a:r>
              <a:rPr lang="de-DE" smtClean="0"/>
              <a:t>Sprache: Reflection Emit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71625"/>
            <a:ext cx="8785225" cy="5214938"/>
          </a:xfrm>
        </p:spPr>
        <p:txBody>
          <a:bodyPr/>
          <a:lstStyle/>
          <a:p>
            <a:endParaRPr lang="de-DE" smtClean="0"/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736725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nn-to-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Bonn-to-Code.Net</Template>
  <TotalTime>0</TotalTime>
  <Words>246</Words>
  <Application>Microsoft Office PowerPoint</Application>
  <PresentationFormat>Bildschirmpräsentation (4:3)</PresentationFormat>
  <Paragraphs>80</Paragraphs>
  <Slides>26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Entwurfsvorlage</vt:lpstr>
      </vt:variant>
      <vt:variant>
        <vt:i4>2</vt:i4>
      </vt:variant>
      <vt:variant>
        <vt:lpstr>Folientitel</vt:lpstr>
      </vt:variant>
      <vt:variant>
        <vt:i4>26</vt:i4>
      </vt:variant>
    </vt:vector>
  </HeadingPairs>
  <TitlesOfParts>
    <vt:vector size="32" baseType="lpstr">
      <vt:lpstr>Arial</vt:lpstr>
      <vt:lpstr>Verdana</vt:lpstr>
      <vt:lpstr>Tahoma</vt:lpstr>
      <vt:lpstr>Wingdings</vt:lpstr>
      <vt:lpstr>Bonn-to-Code.Net</vt:lpstr>
      <vt:lpstr>Bonn-to-Code.Net</vt:lpstr>
      <vt:lpstr>.NET Reflector und seine Add-Ins</vt:lpstr>
      <vt:lpstr>Agenda</vt:lpstr>
      <vt:lpstr>Reflector</vt:lpstr>
      <vt:lpstr>Features</vt:lpstr>
      <vt:lpstr>Reflector erweitern mit Add-Ins</vt:lpstr>
      <vt:lpstr>Code Model Viewer &amp; Class View </vt:lpstr>
      <vt:lpstr>Sprache: C++/CLI</vt:lpstr>
      <vt:lpstr>Sprache: PowerShell</vt:lpstr>
      <vt:lpstr>Sprache: Reflection Emit</vt:lpstr>
      <vt:lpstr>AssemblyCollection.Sort </vt:lpstr>
      <vt:lpstr>Enums Addin </vt:lpstr>
      <vt:lpstr>Diff</vt:lpstr>
      <vt:lpstr>Dependency Structure Matrix (I)</vt:lpstr>
      <vt:lpstr>Dependency Structure Matrix (II)</vt:lpstr>
      <vt:lpstr>Code Metric</vt:lpstr>
      <vt:lpstr>Silverlight Loader (I)</vt:lpstr>
      <vt:lpstr>Silverlight Loader (II)</vt:lpstr>
      <vt:lpstr>Silverlight Browser </vt:lpstr>
      <vt:lpstr>Auto Diagrammer</vt:lpstr>
      <vt:lpstr>Code Search</vt:lpstr>
      <vt:lpstr>File Disassembler</vt:lpstr>
      <vt:lpstr>Code-File Generator </vt:lpstr>
      <vt:lpstr>Graph </vt:lpstr>
      <vt:lpstr>BAML Viewer</vt:lpstr>
      <vt:lpstr>Nicht gezeigt</vt:lpstr>
      <vt:lpstr>Links</vt:lpstr>
    </vt:vector>
  </TitlesOfParts>
  <Company>User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Lutz Roeders .NET Reflector</dc:title>
  <dc:creator>Stefan Lange</dc:creator>
  <cp:lastModifiedBy>Stefan Lange</cp:lastModifiedBy>
  <cp:revision>755</cp:revision>
  <dcterms:created xsi:type="dcterms:W3CDTF">2005-08-20T20:54:38Z</dcterms:created>
  <dcterms:modified xsi:type="dcterms:W3CDTF">2007-10-28T10:10:55Z</dcterms:modified>
</cp:coreProperties>
</file>